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4"/>
    <p:sldMasterId id="2147483685" r:id="rId5"/>
  </p:sldMasterIdLst>
  <p:notesMasterIdLst>
    <p:notesMasterId r:id="rId19"/>
  </p:notesMasterIdLst>
  <p:sldIdLst>
    <p:sldId id="329" r:id="rId6"/>
    <p:sldId id="325" r:id="rId7"/>
    <p:sldId id="327" r:id="rId8"/>
    <p:sldId id="259" r:id="rId9"/>
    <p:sldId id="265" r:id="rId10"/>
    <p:sldId id="305" r:id="rId11"/>
    <p:sldId id="266" r:id="rId12"/>
    <p:sldId id="317" r:id="rId13"/>
    <p:sldId id="321" r:id="rId14"/>
    <p:sldId id="322" r:id="rId15"/>
    <p:sldId id="320" r:id="rId16"/>
    <p:sldId id="303" r:id="rId17"/>
    <p:sldId id="276" r:id="rId18"/>
  </p:sldIdLst>
  <p:sldSz cx="9144000" cy="5143500" type="screen16x9"/>
  <p:notesSz cx="6858000" cy="9144000"/>
  <p:embeddedFontLst>
    <p:embeddedFont>
      <p:font typeface="Avenir Book" panose="020B0604020202020204" charset="0"/>
      <p:regular r:id="rId20"/>
      <p:italic r:id="rId21"/>
    </p:embeddedFont>
    <p:embeddedFont>
      <p:font typeface="Calibri" panose="020F0502020204030204" pitchFamily="34" charset="0"/>
      <p:regular r:id="rId22"/>
      <p:bold r:id="rId23"/>
      <p:italic r:id="rId24"/>
      <p:boldItalic r:id="rId25"/>
    </p:embeddedFont>
    <p:embeddedFont>
      <p:font typeface="Nunito" pitchFamily="2" charset="0"/>
      <p:regular r:id="rId26"/>
      <p:bold r:id="rId27"/>
      <p:italic r:id="rId28"/>
      <p:boldItalic r:id="rId29"/>
    </p:embeddedFont>
    <p:embeddedFont>
      <p:font typeface="Nunito ExtraLight" pitchFamily="2" charset="0"/>
      <p:regular r:id="rId30"/>
      <p:bold r:id="rId31"/>
      <p:italic r:id="rId32"/>
      <p:boldItalic r:id="rId33"/>
    </p:embeddedFont>
    <p:embeddedFont>
      <p:font typeface="Nunito Medium"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89B"/>
    <a:srgbClr val="CF5C78"/>
    <a:srgbClr val="00A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6E34F6-D492-4F90-9DCF-64718A49A064}">
  <a:tblStyle styleId="{8A6E34F6-D492-4F90-9DCF-64718A49A06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B407830-ED0F-4694-8E5D-726C0A4B452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7"/>
    <p:restoredTop sz="66327"/>
  </p:normalViewPr>
  <p:slideViewPr>
    <p:cSldViewPr snapToGrid="0">
      <p:cViewPr varScale="1">
        <p:scale>
          <a:sx n="110" d="100"/>
          <a:sy n="110" d="100"/>
        </p:scale>
        <p:origin x="2064" y="168"/>
      </p:cViewPr>
      <p:guideLst>
        <p:guide orient="horz" pos="1620"/>
        <p:guide pos="2880"/>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 to benefitbay </a:t>
            </a:r>
          </a:p>
        </p:txBody>
      </p:sp>
      <p:sp>
        <p:nvSpPr>
          <p:cNvPr id="4" name="Slide Number Placeholder 3"/>
          <p:cNvSpPr>
            <a:spLocks noGrp="1"/>
          </p:cNvSpPr>
          <p:nvPr>
            <p:ph type="sldNum" sz="quarter" idx="5"/>
          </p:nvPr>
        </p:nvSpPr>
        <p:spPr/>
        <p:txBody>
          <a:bodyPr/>
          <a:lstStyle/>
          <a:p>
            <a:fld id="{B3FEFDF4-D496-1A4A-BB11-B02807A39775}" type="slidenum">
              <a:rPr lang="en-US" smtClean="0"/>
              <a:t>1</a:t>
            </a:fld>
            <a:endParaRPr lang="en-US"/>
          </a:p>
        </p:txBody>
      </p:sp>
    </p:spTree>
    <p:extLst>
      <p:ext uri="{BB962C8B-B14F-4D97-AF65-F5344CB8AC3E}">
        <p14:creationId xmlns:p14="http://schemas.microsoft.com/office/powerpoint/2010/main" val="153833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Throughout enrollment we want to make sure we have these ARC account set up. And that they are funded. </a:t>
            </a:r>
          </a:p>
          <a:p>
            <a:r>
              <a:rPr lang="en-US" dirty="0"/>
              <a:t>EE’s need to be educated on the value of taking ownership of their health benefits to support their needs. </a:t>
            </a:r>
          </a:p>
          <a:p>
            <a:r>
              <a:rPr lang="en-US" dirty="0"/>
              <a:t>We provide live support to guide EE’s through the ICHRA process to ensure a positive outcome for everyone. </a:t>
            </a:r>
          </a:p>
          <a:p>
            <a:pPr lvl="1"/>
            <a:r>
              <a:rPr lang="en-US" dirty="0"/>
              <a:t>Our help center has resources to guide EE’s through every step of their journey</a:t>
            </a:r>
          </a:p>
          <a:p>
            <a:pPr lvl="1"/>
            <a:r>
              <a:rPr lang="en-US" dirty="0"/>
              <a:t>https://</a:t>
            </a:r>
            <a:r>
              <a:rPr lang="en-US" dirty="0" err="1"/>
              <a:t>helpcenter.benefitbay.com</a:t>
            </a:r>
            <a:r>
              <a:rPr lang="en-US" dirty="0"/>
              <a:t>/</a:t>
            </a:r>
            <a:r>
              <a:rPr lang="en-US" dirty="0" err="1"/>
              <a:t>en</a:t>
            </a:r>
            <a:r>
              <a:rPr lang="en-US" dirty="0"/>
              <a:t>/articles/7232136-a-guide-to-the-employee-experience</a:t>
            </a:r>
          </a:p>
          <a:p>
            <a:endParaRPr lang="en-US" dirty="0"/>
          </a:p>
        </p:txBody>
      </p:sp>
    </p:spTree>
    <p:extLst>
      <p:ext uri="{BB962C8B-B14F-4D97-AF65-F5344CB8AC3E}">
        <p14:creationId xmlns:p14="http://schemas.microsoft.com/office/powerpoint/2010/main" val="357712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want to deliver positive outcomes for everyone. </a:t>
            </a:r>
          </a:p>
          <a:p>
            <a:r>
              <a:rPr lang="en-US" dirty="0"/>
              <a:t>We are here to empower Assured Partners with the tools to become BB specialists and adopt ICHRA.</a:t>
            </a:r>
          </a:p>
          <a:p>
            <a:r>
              <a:rPr lang="en-US" dirty="0"/>
              <a:t>Our employer engagement team will help ER’s understand the value of their new EE benefits offering. </a:t>
            </a:r>
          </a:p>
          <a:p>
            <a:r>
              <a:rPr lang="en-US" dirty="0"/>
              <a:t>Finally, we want to educate EE’s on the power of personalizing their own health benefits. </a:t>
            </a:r>
          </a:p>
          <a:p>
            <a:r>
              <a:rPr lang="en-US" dirty="0"/>
              <a:t>With these steps we have found that our customer success experience has been outstanding with our current clients. </a:t>
            </a:r>
          </a:p>
        </p:txBody>
      </p:sp>
    </p:spTree>
    <p:extLst>
      <p:ext uri="{BB962C8B-B14F-4D97-AF65-F5344CB8AC3E}">
        <p14:creationId xmlns:p14="http://schemas.microsoft.com/office/powerpoint/2010/main" val="1347998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4d4bbd08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14d4bbd08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Transparency is a core value to us here at benefitbay. </a:t>
            </a:r>
          </a:p>
          <a:p>
            <a:pPr marL="171450" lvl="0" indent="-171450" algn="l" rtl="0">
              <a:spcBef>
                <a:spcPts val="0"/>
              </a:spcBef>
              <a:spcAft>
                <a:spcPts val="0"/>
              </a:spcAft>
            </a:pPr>
            <a:r>
              <a:rPr lang="en-US" dirty="0"/>
              <a:t>There is an annual Compliance and Setup Fee of $250 </a:t>
            </a:r>
          </a:p>
          <a:p>
            <a:pPr marL="171450" lvl="0" indent="-171450" algn="l" rtl="0">
              <a:spcBef>
                <a:spcPts val="0"/>
              </a:spcBef>
              <a:spcAft>
                <a:spcPts val="0"/>
              </a:spcAft>
            </a:pPr>
            <a:r>
              <a:rPr lang="en-US" dirty="0"/>
              <a:t>BB bills a $20 monthly PEPM fee to the ER, with a minimum of $200.  </a:t>
            </a:r>
          </a:p>
          <a:p>
            <a:pPr marL="171450" lvl="0" indent="-171450" algn="l" rtl="0">
              <a:spcBef>
                <a:spcPts val="0"/>
              </a:spcBef>
              <a:spcAft>
                <a:spcPts val="0"/>
              </a:spcAft>
            </a:pPr>
            <a:r>
              <a:rPr lang="en-US" dirty="0"/>
              <a:t>There is a broker or agency consulting fee as well. </a:t>
            </a:r>
          </a:p>
          <a:p>
            <a:pPr marL="171450" lvl="0" indent="-171450" algn="l" rtl="0">
              <a:spcBef>
                <a:spcPts val="0"/>
              </a:spcBef>
              <a:spcAft>
                <a:spcPts val="0"/>
              </a:spcAft>
            </a:pPr>
            <a:r>
              <a:rPr lang="en-US" dirty="0"/>
              <a:t>This is the way that they still get paid for the value that they bring. </a:t>
            </a:r>
          </a:p>
          <a:p>
            <a:pPr marL="171450" lvl="0" indent="-171450" algn="l" rtl="0">
              <a:spcBef>
                <a:spcPts val="0"/>
              </a:spcBef>
              <a:spcAft>
                <a:spcPts val="0"/>
              </a:spcAft>
            </a:pPr>
            <a:endParaRPr dirty="0"/>
          </a:p>
        </p:txBody>
      </p:sp>
    </p:spTree>
    <p:extLst>
      <p:ext uri="{BB962C8B-B14F-4D97-AF65-F5344CB8AC3E}">
        <p14:creationId xmlns:p14="http://schemas.microsoft.com/office/powerpoint/2010/main" val="31744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Any Questions that you have for me?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One great way to visualize this ICHRA experience is to look at one of your client groups. </a:t>
            </a:r>
            <a:endParaRPr lang="en-US" dirty="0"/>
          </a:p>
          <a:p>
            <a:r>
              <a:rPr lang="en-US" dirty="0"/>
              <a:t>Next steps. We can set up a product demo so you can see what our software looks. </a:t>
            </a:r>
          </a:p>
        </p:txBody>
      </p:sp>
    </p:spTree>
    <p:extLst>
      <p:ext uri="{BB962C8B-B14F-4D97-AF65-F5344CB8AC3E}">
        <p14:creationId xmlns:p14="http://schemas.microsoft.com/office/powerpoint/2010/main" val="332570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800c843c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2800c843cb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US" dirty="0"/>
              <a:t>What gets me up every morning is knowing that we help EE’s gain complete control over their health benefits to personalize their plan to each of their needs.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7a86ede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27a86ede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pPr>
            <a:r>
              <a:rPr lang="en-US" sz="1100" b="0" dirty="0">
                <a:solidFill>
                  <a:srgbClr val="0E589B"/>
                </a:solidFill>
                <a:latin typeface="Nunito"/>
                <a:ea typeface="Nunito"/>
                <a:cs typeface="Nunito"/>
                <a:sym typeface="Nunito"/>
              </a:rPr>
              <a:t>We’ve seen a substantial shift in employee benefits. Groups rates increasing, businesses offering remote work. Like us, we are a fully remote company. I’m out here in SC, we’ve got people in FL, CA, so all over.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dirty="0">
                <a:solidFill>
                  <a:srgbClr val="0E589B"/>
                </a:solidFill>
                <a:latin typeface="Nunito"/>
                <a:ea typeface="Nunito"/>
                <a:cs typeface="Nunito"/>
                <a:sym typeface="Nunito"/>
              </a:rPr>
              <a:t>In today’s work experience companies can hire the best person for the job and not just the best person in their area.</a:t>
            </a:r>
          </a:p>
          <a:p>
            <a:pPr marL="171450" lvl="0" indent="-171450" algn="l" rtl="0">
              <a:lnSpc>
                <a:spcPct val="100000"/>
              </a:lnSpc>
              <a:spcBef>
                <a:spcPts val="0"/>
              </a:spcBef>
              <a:spcAft>
                <a:spcPts val="0"/>
              </a:spcAft>
            </a:pPr>
            <a:r>
              <a:rPr lang="en-US" sz="1100" b="0" dirty="0">
                <a:solidFill>
                  <a:srgbClr val="0E589B"/>
                </a:solidFill>
                <a:latin typeface="Nunito"/>
                <a:ea typeface="Nunito"/>
                <a:cs typeface="Nunito"/>
                <a:sym typeface="Nunito"/>
              </a:rPr>
              <a:t>A lot of ER’s are seeking a simple solution that meets the needs of their people and will also stabilize their budget.</a:t>
            </a:r>
          </a:p>
          <a:p>
            <a:pPr marL="171450" lvl="0" indent="-171450" algn="l" rtl="0">
              <a:lnSpc>
                <a:spcPct val="100000"/>
              </a:lnSpc>
              <a:spcBef>
                <a:spcPts val="0"/>
              </a:spcBef>
              <a:spcAft>
                <a:spcPts val="0"/>
              </a:spcAft>
            </a:pPr>
            <a:r>
              <a:rPr lang="en-US" sz="1100" b="0" dirty="0">
                <a:solidFill>
                  <a:srgbClr val="0E589B"/>
                </a:solidFill>
                <a:latin typeface="Nunito"/>
                <a:ea typeface="Nunito"/>
                <a:cs typeface="Nunito"/>
                <a:sym typeface="Nunito"/>
              </a:rPr>
              <a:t>Modern employees want ownership and control of a health plan they select for themselves and their individual needs.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7a86ede7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7a86ede7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And that’s where ICHRA comes in. ICHRA or </a:t>
            </a:r>
            <a:r>
              <a:rPr lang="en-US" dirty="0">
                <a:solidFill>
                  <a:srgbClr val="00A0B0"/>
                </a:solidFill>
                <a:latin typeface="Avenir Book" panose="02000503020000020003" pitchFamily="2" charset="0"/>
                <a:ea typeface="Nunito"/>
                <a:cs typeface="Nunito"/>
                <a:sym typeface="Nunito"/>
              </a:rPr>
              <a:t>Individual Coverage Health Reimbursement Arrangement </a:t>
            </a:r>
            <a:r>
              <a:rPr lang="en-US" dirty="0">
                <a:solidFill>
                  <a:srgbClr val="0E589B"/>
                </a:solidFill>
                <a:latin typeface="Avenir Book" panose="02000503020000020003" pitchFamily="2" charset="0"/>
                <a:ea typeface="Nunito"/>
                <a:cs typeface="Nunito"/>
                <a:sym typeface="Nunito"/>
              </a:rPr>
              <a:t>enables employers to provide an allowance of funds employees can use to purchase an individual health plan </a:t>
            </a:r>
          </a:p>
          <a:p>
            <a:pPr marL="171450" lvl="0" indent="-171450" algn="l" rtl="0">
              <a:spcBef>
                <a:spcPts val="0"/>
              </a:spcBef>
              <a:spcAft>
                <a:spcPts val="0"/>
              </a:spcAft>
            </a:pPr>
            <a:r>
              <a:rPr lang="en-US" dirty="0"/>
              <a:t>So it’s an ER funded HRA, using pre-tax dollars to buy individual plans. </a:t>
            </a:r>
          </a:p>
          <a:p>
            <a:pPr marL="171450" lvl="0" indent="-171450" algn="l" rtl="0">
              <a:spcBef>
                <a:spcPts val="0"/>
              </a:spcBef>
              <a:spcAft>
                <a:spcPts val="0"/>
              </a:spcAft>
            </a:pPr>
            <a:r>
              <a:rPr lang="en-US" dirty="0"/>
              <a:t>There are no minimum requirements for ICHRA</a:t>
            </a:r>
          </a:p>
          <a:p>
            <a:pPr marL="171450" lvl="0" indent="-171450" algn="l" rtl="0">
              <a:spcBef>
                <a:spcPts val="0"/>
              </a:spcBef>
              <a:spcAft>
                <a:spcPts val="0"/>
              </a:spcAft>
            </a:pPr>
            <a:r>
              <a:rPr lang="en-US" dirty="0">
                <a:solidFill>
                  <a:srgbClr val="0E589B"/>
                </a:solidFill>
                <a:latin typeface="Avenir Book" panose="02000503020000020003" pitchFamily="2" charset="0"/>
                <a:ea typeface="Nunito"/>
                <a:cs typeface="Nunito"/>
                <a:sym typeface="Nunito"/>
              </a:rPr>
              <a:t>Helps ER’s know exactly what the fixed cost will be each month. It’s a defined contribution.</a:t>
            </a:r>
          </a:p>
          <a:p>
            <a:pPr marL="171450" lvl="0" indent="-171450" algn="l" rtl="0">
              <a:spcBef>
                <a:spcPts val="0"/>
              </a:spcBef>
              <a:spcAft>
                <a:spcPts val="0"/>
              </a:spcAft>
            </a:pPr>
            <a:r>
              <a:rPr lang="en-US" dirty="0">
                <a:solidFill>
                  <a:srgbClr val="0E589B"/>
                </a:solidFill>
                <a:latin typeface="Avenir Book" panose="02000503020000020003" pitchFamily="2" charset="0"/>
                <a:ea typeface="Nunito"/>
                <a:cs typeface="Nunito"/>
                <a:sym typeface="Nunito"/>
              </a:rPr>
              <a:t>This is a way for EE’s to find a great plan for their needs. There are many different plan options that each EE can choose from. And what’s great about these plans is that the EE owns the plan. So they can take their plan with them and be in control of their benefits. </a:t>
            </a:r>
          </a:p>
          <a:p>
            <a:pPr marL="171450" lvl="0" indent="-171450" algn="l" rtl="0">
              <a:spcBef>
                <a:spcPts val="0"/>
              </a:spcBef>
              <a:spcAft>
                <a:spcPts val="0"/>
              </a:spcAft>
            </a:pPr>
            <a:endParaRPr lang="en-US" dirty="0">
              <a:solidFill>
                <a:srgbClr val="0E589B"/>
              </a:solidFill>
              <a:latin typeface="Avenir Book" panose="02000503020000020003" pitchFamily="2" charset="0"/>
              <a:ea typeface="Nunito"/>
              <a:cs typeface="Nunito"/>
              <a:sym typeface="Nuni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800c843cb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800c843cb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We built a software solution that doesn’t replace you, it is your tool to continue to deliver value and you will have a method to get paid for that value. </a:t>
            </a:r>
          </a:p>
          <a:p>
            <a:pPr marL="171450" lvl="0" indent="-171450" algn="l" rtl="0">
              <a:spcBef>
                <a:spcPts val="0"/>
              </a:spcBef>
              <a:spcAft>
                <a:spcPts val="0"/>
              </a:spcAft>
            </a:pPr>
            <a:r>
              <a:rPr lang="en-US" dirty="0"/>
              <a:t>A consolidated invoice goes from </a:t>
            </a:r>
            <a:r>
              <a:rPr lang="en-US" dirty="0" err="1"/>
              <a:t>benefitbay</a:t>
            </a:r>
            <a:r>
              <a:rPr lang="en-US" dirty="0"/>
              <a:t> back to the enroller</a:t>
            </a:r>
            <a:endParaRPr dirty="0"/>
          </a:p>
        </p:txBody>
      </p:sp>
    </p:spTree>
    <p:extLst>
      <p:ext uri="{BB962C8B-B14F-4D97-AF65-F5344CB8AC3E}">
        <p14:creationId xmlns:p14="http://schemas.microsoft.com/office/powerpoint/2010/main" val="325324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800c843cb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2800c843cb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a:t> Our goal is to focus on helping unlock the power of personalized benefits.</a:t>
            </a:r>
          </a:p>
          <a:p>
            <a:pPr marL="171450" lvl="0" indent="-171450" algn="l" rtl="0">
              <a:lnSpc>
                <a:spcPct val="100000"/>
              </a:lnSpc>
              <a:spcBef>
                <a:spcPts val="0"/>
              </a:spcBef>
              <a:spcAft>
                <a:spcPts val="0"/>
              </a:spcAft>
              <a:buSzPts val="1100"/>
            </a:pPr>
            <a:r>
              <a:rPr lang="en" dirty="0"/>
              <a:t>We are excited to work with Assured Partners to help provide these keys to success</a:t>
            </a:r>
          </a:p>
          <a:p>
            <a:pPr marL="171450" lvl="0" indent="-171450" algn="l" rtl="0">
              <a:lnSpc>
                <a:spcPct val="100000"/>
              </a:lnSpc>
              <a:spcBef>
                <a:spcPts val="0"/>
              </a:spcBef>
              <a:spcAft>
                <a:spcPts val="0"/>
              </a:spcAft>
              <a:buSzPts val="1100"/>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800c843cb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800c843cb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These are some ways you can use ICHRA in conjuncture with what you offer today. </a:t>
            </a:r>
          </a:p>
          <a:p>
            <a:pPr marL="171450" lvl="0" indent="-171450" algn="l" rtl="0">
              <a:spcBef>
                <a:spcPts val="0"/>
              </a:spcBef>
              <a:spcAft>
                <a:spcPts val="0"/>
              </a:spcAft>
            </a:pPr>
            <a:r>
              <a:rPr lang="en-US" dirty="0"/>
              <a:t>ER’s can class out certain groups and decide who ICHRA will be available to. </a:t>
            </a:r>
          </a:p>
          <a:p>
            <a:pPr marL="171450" lvl="0" indent="-171450" algn="l" rtl="0">
              <a:spcBef>
                <a:spcPts val="0"/>
              </a:spcBef>
              <a:spcAft>
                <a:spcPts val="0"/>
              </a:spcAft>
            </a:pPr>
            <a:r>
              <a:rPr lang="en-US" dirty="0"/>
              <a:t>This allows ER’s to customize benefits for each segment of their workforce.</a:t>
            </a:r>
          </a:p>
          <a:p>
            <a:pPr marL="171450" lvl="0" indent="-171450" algn="l" rtl="0">
              <a:spcBef>
                <a:spcPts val="0"/>
              </a:spcBef>
              <a:spcAft>
                <a:spcPts val="0"/>
              </a:spcAft>
            </a:pPr>
            <a:r>
              <a:rPr lang="en-US" dirty="0"/>
              <a:t>This is how you can come up with a contribution model or strategy to meet ER and EE’s needs. </a:t>
            </a:r>
          </a:p>
          <a:p>
            <a:pPr marL="171450" lvl="0" indent="-171450" algn="l" rtl="0">
              <a:spcBef>
                <a:spcPts val="0"/>
              </a:spcBef>
              <a:spcAft>
                <a:spcPts val="0"/>
              </a:spcAft>
            </a:pPr>
            <a:endParaRPr dirty="0"/>
          </a:p>
        </p:txBody>
      </p:sp>
    </p:spTree>
    <p:extLst>
      <p:ext uri="{BB962C8B-B14F-4D97-AF65-F5344CB8AC3E}">
        <p14:creationId xmlns:p14="http://schemas.microsoft.com/office/powerpoint/2010/main" val="346761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0" marR="0" lvl="2" indent="-228600" algn="l" defTabSz="914400" rtl="0" eaLnBrk="1" fontAlgn="auto" latinLnBrk="0" hangingPunct="1">
              <a:lnSpc>
                <a:spcPct val="100000"/>
              </a:lnSpc>
              <a:spcBef>
                <a:spcPts val="0"/>
              </a:spcBef>
              <a:spcAft>
                <a:spcPts val="0"/>
              </a:spcAft>
              <a:buClr>
                <a:srgbClr val="000000"/>
              </a:buClr>
              <a:buSzPts val="1100"/>
              <a:buFont typeface="Wingdings" pitchFamily="2" charset="2"/>
              <a:buChar char=""/>
              <a:tabLst/>
              <a:defRPr/>
            </a:pPr>
            <a:r>
              <a:rPr lang="en" sz="1800" dirty="0">
                <a:solidFill>
                  <a:srgbClr val="0E589B"/>
                </a:solidFill>
                <a:latin typeface="Avenir Book" panose="02000503020000020003" pitchFamily="2" charset="0"/>
                <a:ea typeface="Nunito"/>
                <a:cs typeface="Nunito"/>
                <a:sym typeface="Nunito"/>
              </a:rPr>
              <a:t>With </a:t>
            </a:r>
            <a:r>
              <a:rPr lang="en" sz="1800" dirty="0" err="1">
                <a:solidFill>
                  <a:srgbClr val="0E589B"/>
                </a:solidFill>
                <a:latin typeface="Avenir Book" panose="02000503020000020003" pitchFamily="2" charset="0"/>
                <a:ea typeface="Nunito"/>
                <a:cs typeface="Nunito"/>
                <a:sym typeface="Nunito"/>
              </a:rPr>
              <a:t>benefitbay</a:t>
            </a:r>
            <a:r>
              <a:rPr lang="en" sz="1800" dirty="0">
                <a:solidFill>
                  <a:srgbClr val="0E589B"/>
                </a:solidFill>
                <a:latin typeface="Avenir Book" panose="02000503020000020003" pitchFamily="2" charset="0"/>
                <a:ea typeface="Nunito"/>
                <a:cs typeface="Nunito"/>
                <a:sym typeface="Nunito"/>
              </a:rPr>
              <a:t> you will have our ER Engagement Team as a resource to assist with deployment of ICHRA for ER’s and their EE’s.</a:t>
            </a:r>
          </a:p>
          <a:p>
            <a:pPr marL="1143000" marR="0" lvl="2" indent="-228600">
              <a:spcBef>
                <a:spcPts val="0"/>
              </a:spcBef>
              <a:spcAft>
                <a:spcPts val="0"/>
              </a:spcAft>
              <a:buFont typeface="Wingdings" pitchFamily="2" charset="2"/>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The ER Engagement team will provide training and resources to develop a repeatable process through the entire EE journey. </a:t>
            </a:r>
          </a:p>
          <a:p>
            <a:pPr marL="1143000" marR="0" lvl="2" indent="-228600">
              <a:spcBef>
                <a:spcPts val="0"/>
              </a:spcBef>
              <a:spcAft>
                <a:spcPts val="0"/>
              </a:spcAft>
              <a:buFont typeface="Wingdings" pitchFamily="2" charset="2"/>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ICHRA is a different experience for a company and their employees. With benefitbay it is an end-to-end ICHRA journey for ER groups and their EE’s.</a:t>
            </a:r>
          </a:p>
          <a:p>
            <a:pPr marL="1600200" marR="0" lvl="3" indent="-228600">
              <a:spcBef>
                <a:spcPts val="0"/>
              </a:spcBef>
              <a:spcAft>
                <a:spcPts val="0"/>
              </a:spcAft>
              <a:buFont typeface="Wingdings" pitchFamily="2" charset="2"/>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That’s where the ER Engagement team comes in to help with that journey</a:t>
            </a:r>
          </a:p>
          <a:p>
            <a:pPr marL="1143000" marR="0" lvl="2" indent="-228600" algn="l" defTabSz="914400" rtl="0" eaLnBrk="1" fontAlgn="auto" latinLnBrk="0" hangingPunct="1">
              <a:lnSpc>
                <a:spcPct val="100000"/>
              </a:lnSpc>
              <a:spcBef>
                <a:spcPts val="0"/>
              </a:spcBef>
              <a:spcAft>
                <a:spcPts val="0"/>
              </a:spcAft>
              <a:buClr>
                <a:srgbClr val="000000"/>
              </a:buClr>
              <a:buSzPts val="1100"/>
              <a:buFont typeface="Wingdings" pitchFamily="2" charset="2"/>
              <a:buChar char=""/>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691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Each EE will have their own checking account within BB. We call these ARC account. </a:t>
            </a:r>
          </a:p>
          <a:p>
            <a:r>
              <a:rPr lang="en-US" dirty="0"/>
              <a:t>The ER funds the account and then are repaid by the EE through these ARC accounts in </a:t>
            </a:r>
            <a:r>
              <a:rPr lang="en-US" dirty="0" err="1"/>
              <a:t>benefitbay</a:t>
            </a:r>
            <a:endParaRPr lang="en-US" dirty="0"/>
          </a:p>
          <a:p>
            <a:pPr lvl="1"/>
            <a:r>
              <a:rPr lang="en-US" dirty="0"/>
              <a:t>The EE portion will be payroll deducted so the ER can maintain tax advantages.</a:t>
            </a:r>
          </a:p>
          <a:p>
            <a:r>
              <a:rPr lang="en-US" dirty="0"/>
              <a:t>EE’s don’t have to worry about losing coverage if the payment is missed because these account are pre-funded by the ER. </a:t>
            </a:r>
          </a:p>
          <a:p>
            <a:r>
              <a:rPr lang="en-US" dirty="0"/>
              <a:t>This helps create a group plan feel</a:t>
            </a:r>
          </a:p>
          <a:p>
            <a:endParaRPr lang="en-US" dirty="0"/>
          </a:p>
          <a:p>
            <a:endParaRPr lang="en-US" dirty="0"/>
          </a:p>
        </p:txBody>
      </p:sp>
    </p:spTree>
    <p:extLst>
      <p:ext uri="{BB962C8B-B14F-4D97-AF65-F5344CB8AC3E}">
        <p14:creationId xmlns:p14="http://schemas.microsoft.com/office/powerpoint/2010/main" val="325477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2" name="Google Shape;62;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 name="Google Shape;6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5" name="Google Shape;75;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6" name="Google Shape;76;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3" name="Google Shape;83;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4" name="Google Shape;8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7" name="Google Shape;8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0" name="Google Shape;90;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1" name="Google Shape;91;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93" name="Google Shape;9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96" name="Google Shape;9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9" name="Google Shape;99;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00" name="Google Shape;10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3105071" y="979678"/>
            <a:ext cx="2934000" cy="6984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4500" b="1" i="0">
                <a:solidFill>
                  <a:srgbClr val="FFF9EB"/>
                </a:solidFill>
                <a:latin typeface="Avenir"/>
                <a:ea typeface="Avenir"/>
                <a:cs typeface="Avenir"/>
                <a:sym typeface="Aveni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26"/>
          <p:cNvSpPr txBox="1">
            <a:spLocks noGrp="1"/>
          </p:cNvSpPr>
          <p:nvPr>
            <p:ph type="body" idx="1"/>
          </p:nvPr>
        </p:nvSpPr>
        <p:spPr>
          <a:xfrm>
            <a:off x="507795" y="1726438"/>
            <a:ext cx="8128500" cy="28434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sz="1500" b="0" i="0">
                <a:solidFill>
                  <a:srgbClr val="00589B"/>
                </a:solidFill>
                <a:latin typeface="Avenir"/>
                <a:ea typeface="Avenir"/>
                <a:cs typeface="Avenir"/>
                <a:sym typeface="Avenir"/>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04" name="Google Shape;104;p26"/>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05" name="Google Shape;105;p26"/>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06" name="Google Shape;106;p26"/>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sz="900" dirty="0">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98430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1083-4558-624A-064A-CA447594F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F5773-EB66-EA9D-C16E-CE76B3E345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8790B-C297-EFE0-EB4D-B70BB9D48464}"/>
              </a:ext>
            </a:extLst>
          </p:cNvPr>
          <p:cNvSpPr>
            <a:spLocks noGrp="1"/>
          </p:cNvSpPr>
          <p:nvPr>
            <p:ph type="dt" sz="half" idx="10"/>
          </p:nvPr>
        </p:nvSpPr>
        <p:spPr/>
        <p:txBody>
          <a:bodyPr/>
          <a:lstStyle/>
          <a:p>
            <a:fld id="{8D9436ED-14B9-7E45-AB51-A59BF06FE29F}" type="datetimeFigureOut">
              <a:rPr lang="en-US" smtClean="0"/>
              <a:t>9/20/2023</a:t>
            </a:fld>
            <a:endParaRPr lang="en-US"/>
          </a:p>
        </p:txBody>
      </p:sp>
      <p:sp>
        <p:nvSpPr>
          <p:cNvPr id="5" name="Footer Placeholder 4">
            <a:extLst>
              <a:ext uri="{FF2B5EF4-FFF2-40B4-BE49-F238E27FC236}">
                <a16:creationId xmlns:a16="http://schemas.microsoft.com/office/drawing/2014/main" id="{68BB2F59-7392-C020-AB1A-AD4C481EF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08EB8-74B3-A7DC-5AE0-23A1AD3F49F0}"/>
              </a:ext>
            </a:extLst>
          </p:cNvPr>
          <p:cNvSpPr>
            <a:spLocks noGrp="1"/>
          </p:cNvSpPr>
          <p:nvPr>
            <p:ph type="sldNum" sz="quarter" idx="12"/>
          </p:nvPr>
        </p:nvSpPr>
        <p:spPr/>
        <p:txBody>
          <a:bodyPr/>
          <a:lstStyle/>
          <a:p>
            <a:fld id="{0D146FCB-BA75-0243-8BBB-9D7E663893AB}" type="slidenum">
              <a:rPr lang="en-US" smtClean="0"/>
              <a:t>‹#›</a:t>
            </a:fld>
            <a:endParaRPr lang="en-US"/>
          </a:p>
        </p:txBody>
      </p:sp>
    </p:spTree>
    <p:extLst>
      <p:ext uri="{BB962C8B-B14F-4D97-AF65-F5344CB8AC3E}">
        <p14:creationId xmlns:p14="http://schemas.microsoft.com/office/powerpoint/2010/main" val="138837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90916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8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9372C3E-5637-CFC4-6C9C-2EA0A38E84F5}"/>
              </a:ext>
            </a:extLst>
          </p:cNvPr>
          <p:cNvPicPr>
            <a:picLocks noGrp="1" noChangeAspect="1"/>
          </p:cNvPicPr>
          <p:nvPr>
            <p:ph idx="1"/>
          </p:nvPr>
        </p:nvPicPr>
        <p:blipFill>
          <a:blip r:embed="rId3"/>
          <a:stretch>
            <a:fillRect/>
          </a:stretch>
        </p:blipFill>
        <p:spPr>
          <a:xfrm>
            <a:off x="2092099" y="1717181"/>
            <a:ext cx="4959803" cy="1480538"/>
          </a:xfrm>
        </p:spPr>
      </p:pic>
      <p:sp>
        <p:nvSpPr>
          <p:cNvPr id="5" name="AutoShape 2">
            <a:extLst>
              <a:ext uri="{FF2B5EF4-FFF2-40B4-BE49-F238E27FC236}">
                <a16:creationId xmlns:a16="http://schemas.microsoft.com/office/drawing/2014/main" id="{70320393-DCE2-7F82-CE43-6DCACCF420CB}"/>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8" name="Google Shape;164;p40">
            <a:extLst>
              <a:ext uri="{FF2B5EF4-FFF2-40B4-BE49-F238E27FC236}">
                <a16:creationId xmlns:a16="http://schemas.microsoft.com/office/drawing/2014/main" id="{A8716F4C-ADE6-706D-5931-6782A73235C6}"/>
              </a:ext>
            </a:extLst>
          </p:cNvPr>
          <p:cNvSpPr txBox="1"/>
          <p:nvPr/>
        </p:nvSpPr>
        <p:spPr>
          <a:xfrm>
            <a:off x="719400" y="4649776"/>
            <a:ext cx="7933800" cy="307746"/>
          </a:xfrm>
          <a:prstGeom prst="rect">
            <a:avLst/>
          </a:prstGeom>
          <a:noFill/>
          <a:ln>
            <a:noFill/>
          </a:ln>
        </p:spPr>
        <p:txBody>
          <a:bodyPr spcFirstLastPara="1" wrap="square" lIns="91425" tIns="91425" rIns="91425" bIns="91425" anchor="t" anchorCtr="0">
            <a:spAutoFit/>
          </a:bodyPr>
          <a:lstStyle/>
          <a:p>
            <a:pPr algn="ctr">
              <a:buClr>
                <a:srgbClr val="000000"/>
              </a:buClr>
              <a:buSzPts val="800"/>
            </a:pPr>
            <a:r>
              <a:rPr lang="en" sz="800" dirty="0">
                <a:solidFill>
                  <a:srgbClr val="0E589B"/>
                </a:solidFill>
                <a:latin typeface="Nunito ExtraLight"/>
                <a:ea typeface="Nunito ExtraLight"/>
                <a:cs typeface="Nunito ExtraLight"/>
                <a:sym typeface="Nunito ExtraLight"/>
              </a:rPr>
              <a:t>CONFIDENTIAL: This presentation is for the receiving party only and not to be distributed or shared outside of the organization</a:t>
            </a:r>
            <a:r>
              <a:rPr lang="en" sz="800" dirty="0">
                <a:solidFill>
                  <a:srgbClr val="B7B7B7"/>
                </a:solidFill>
                <a:latin typeface="Nunito ExtraLight"/>
                <a:ea typeface="Nunito ExtraLight"/>
                <a:cs typeface="Nunito ExtraLight"/>
                <a:sym typeface="Nunito ExtraLight"/>
              </a:rPr>
              <a:t>.</a:t>
            </a:r>
            <a:endParaRPr sz="800" dirty="0">
              <a:solidFill>
                <a:srgbClr val="B7B7B7"/>
              </a:solidFill>
              <a:latin typeface="Nunito ExtraLight"/>
              <a:ea typeface="Nunito ExtraLight"/>
              <a:cs typeface="Nunito ExtraLight"/>
              <a:sym typeface="Nunito ExtraLight"/>
            </a:endParaRPr>
          </a:p>
        </p:txBody>
      </p:sp>
    </p:spTree>
    <p:extLst>
      <p:ext uri="{BB962C8B-B14F-4D97-AF65-F5344CB8AC3E}">
        <p14:creationId xmlns:p14="http://schemas.microsoft.com/office/powerpoint/2010/main" val="86409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2"/>
          <p:cNvGrpSpPr/>
          <p:nvPr/>
        </p:nvGrpSpPr>
        <p:grpSpPr>
          <a:xfrm>
            <a:off x="514350" y="408158"/>
            <a:ext cx="996453" cy="287095"/>
            <a:chOff x="0" y="28576"/>
            <a:chExt cx="2657209" cy="765506"/>
          </a:xfrm>
        </p:grpSpPr>
        <p:sp>
          <p:nvSpPr>
            <p:cNvPr id="33" name="AutoShape 33"/>
            <p:cNvSpPr/>
            <p:nvPr/>
          </p:nvSpPr>
          <p:spPr>
            <a:xfrm>
              <a:off x="0" y="389467"/>
              <a:ext cx="1289032" cy="12700"/>
            </a:xfrm>
            <a:prstGeom prst="rect">
              <a:avLst/>
            </a:prstGeom>
            <a:solidFill>
              <a:srgbClr val="00589B"/>
            </a:solidFill>
          </p:spPr>
        </p:sp>
        <p:sp>
          <p:nvSpPr>
            <p:cNvPr id="34" name="TextBox 34"/>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08</a:t>
              </a:r>
            </a:p>
          </p:txBody>
        </p:sp>
      </p:grpSp>
      <p:grpSp>
        <p:nvGrpSpPr>
          <p:cNvPr id="30" name="Group 2">
            <a:extLst>
              <a:ext uri="{FF2B5EF4-FFF2-40B4-BE49-F238E27FC236}">
                <a16:creationId xmlns:a16="http://schemas.microsoft.com/office/drawing/2014/main" id="{BFDDDF59-4FEA-4215-B816-9D9CDD364C57}"/>
              </a:ext>
            </a:extLst>
          </p:cNvPr>
          <p:cNvGrpSpPr/>
          <p:nvPr/>
        </p:nvGrpSpPr>
        <p:grpSpPr>
          <a:xfrm>
            <a:off x="1484411" y="457844"/>
            <a:ext cx="6451326" cy="325901"/>
            <a:chOff x="2495088" y="-732824"/>
            <a:chExt cx="17203536" cy="2798632"/>
          </a:xfrm>
        </p:grpSpPr>
        <p:sp>
          <p:nvSpPr>
            <p:cNvPr id="36" name="TextBox 4">
              <a:extLst>
                <a:ext uri="{FF2B5EF4-FFF2-40B4-BE49-F238E27FC236}">
                  <a16:creationId xmlns:a16="http://schemas.microsoft.com/office/drawing/2014/main" id="{0031643D-7A29-40FC-B0C2-092FCD3D760C}"/>
                </a:ext>
              </a:extLst>
            </p:cNvPr>
            <p:cNvSpPr txBox="1"/>
            <p:nvPr/>
          </p:nvSpPr>
          <p:spPr>
            <a:xfrm>
              <a:off x="3048000" y="-732824"/>
              <a:ext cx="16650624" cy="26242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980"/>
                </a:lnSpc>
              </a:pPr>
              <a:r>
                <a:rPr lang="en-US" sz="2800" dirty="0">
                  <a:solidFill>
                    <a:srgbClr val="00589B"/>
                  </a:solidFill>
                  <a:latin typeface="Avenir Book" panose="02000503020000020003" pitchFamily="2" charset="0"/>
                </a:rPr>
                <a:t>Enrollment</a:t>
              </a:r>
            </a:p>
          </p:txBody>
        </p:sp>
        <p:sp>
          <p:nvSpPr>
            <p:cNvPr id="37" name="AutoShape 5">
              <a:extLst>
                <a:ext uri="{FF2B5EF4-FFF2-40B4-BE49-F238E27FC236}">
                  <a16:creationId xmlns:a16="http://schemas.microsoft.com/office/drawing/2014/main" id="{C718A4AF-CFEB-4D6E-BD56-DE4D4F8DA7D7}"/>
                </a:ext>
              </a:extLst>
            </p:cNvPr>
            <p:cNvSpPr/>
            <p:nvPr/>
          </p:nvSpPr>
          <p:spPr>
            <a:xfrm>
              <a:off x="2495088" y="2053108"/>
              <a:ext cx="16650624" cy="12700"/>
            </a:xfrm>
            <a:prstGeom prst="rect">
              <a:avLst/>
            </a:prstGeom>
            <a:solidFill>
              <a:srgbClr val="00589B"/>
            </a:solidFill>
          </p:spPr>
        </p:sp>
      </p:grpSp>
      <p:sp>
        <p:nvSpPr>
          <p:cNvPr id="4" name="TextBox 3">
            <a:extLst>
              <a:ext uri="{FF2B5EF4-FFF2-40B4-BE49-F238E27FC236}">
                <a16:creationId xmlns:a16="http://schemas.microsoft.com/office/drawing/2014/main" id="{CEC7BBCB-A604-33E2-3B7D-E564C744246B}"/>
              </a:ext>
            </a:extLst>
          </p:cNvPr>
          <p:cNvSpPr txBox="1"/>
          <p:nvPr/>
        </p:nvSpPr>
        <p:spPr>
          <a:xfrm>
            <a:off x="3490376" y="800302"/>
            <a:ext cx="4238019" cy="253916"/>
          </a:xfrm>
          <a:prstGeom prst="rect">
            <a:avLst/>
          </a:prstGeom>
          <a:noFill/>
        </p:spPr>
        <p:txBody>
          <a:bodyPr wrap="square" rtlCol="0">
            <a:spAutoFit/>
          </a:bodyPr>
          <a:lstStyle/>
          <a:p>
            <a:pPr algn="r"/>
            <a:r>
              <a:rPr lang="en-US" sz="1050" b="1" dirty="0">
                <a:solidFill>
                  <a:srgbClr val="00589B"/>
                </a:solidFill>
                <a:latin typeface="Avenir Book" panose="02000503020000020003" pitchFamily="2" charset="0"/>
              </a:rPr>
              <a:t>benefitbay</a:t>
            </a:r>
            <a:endParaRPr lang="en-US" sz="1050" b="1" dirty="0">
              <a:latin typeface="Avenir Book" panose="02000503020000020003" pitchFamily="2" charset="0"/>
            </a:endParaRPr>
          </a:p>
        </p:txBody>
      </p:sp>
      <p:sp>
        <p:nvSpPr>
          <p:cNvPr id="11" name="Google Shape;318;p46">
            <a:extLst>
              <a:ext uri="{FF2B5EF4-FFF2-40B4-BE49-F238E27FC236}">
                <a16:creationId xmlns:a16="http://schemas.microsoft.com/office/drawing/2014/main" id="{666C6BB8-B215-08C8-C0E5-60A043953FF1}"/>
              </a:ext>
            </a:extLst>
          </p:cNvPr>
          <p:cNvSpPr txBox="1"/>
          <p:nvPr/>
        </p:nvSpPr>
        <p:spPr>
          <a:xfrm>
            <a:off x="1351050" y="3417408"/>
            <a:ext cx="1168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200" b="1" i="0" u="none" strike="noStrike" cap="none" dirty="0">
                <a:solidFill>
                  <a:srgbClr val="0E589B"/>
                </a:solidFill>
                <a:latin typeface="Avenir Book" panose="02000503020000020003" pitchFamily="2" charset="0"/>
                <a:ea typeface="Nunito"/>
                <a:cs typeface="Nunito"/>
                <a:sym typeface="Nunito"/>
              </a:rPr>
              <a:t>Enrolling</a:t>
            </a:r>
            <a:endParaRPr sz="1200" b="1" i="0" u="none" strike="noStrike" cap="none" dirty="0">
              <a:solidFill>
                <a:srgbClr val="0E589B"/>
              </a:solidFill>
              <a:latin typeface="Avenir Book" panose="02000503020000020003" pitchFamily="2" charset="0"/>
              <a:ea typeface="Nunito"/>
              <a:cs typeface="Nunito"/>
              <a:sym typeface="Nunito"/>
            </a:endParaRPr>
          </a:p>
        </p:txBody>
      </p:sp>
      <p:sp>
        <p:nvSpPr>
          <p:cNvPr id="12" name="Google Shape;321;p46">
            <a:extLst>
              <a:ext uri="{FF2B5EF4-FFF2-40B4-BE49-F238E27FC236}">
                <a16:creationId xmlns:a16="http://schemas.microsoft.com/office/drawing/2014/main" id="{8CEBDCC3-55F1-8F00-BB81-36F4E28CEEB7}"/>
              </a:ext>
            </a:extLst>
          </p:cNvPr>
          <p:cNvSpPr txBox="1"/>
          <p:nvPr/>
        </p:nvSpPr>
        <p:spPr>
          <a:xfrm>
            <a:off x="1351050" y="2038322"/>
            <a:ext cx="1168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200" b="1" dirty="0">
                <a:solidFill>
                  <a:srgbClr val="0E589B"/>
                </a:solidFill>
                <a:latin typeface="Avenir Book" panose="02000503020000020003" pitchFamily="2" charset="0"/>
                <a:ea typeface="Nunito"/>
                <a:cs typeface="Nunito"/>
                <a:sym typeface="Nunito"/>
              </a:rPr>
              <a:t>Shopping</a:t>
            </a:r>
            <a:endParaRPr sz="1200" b="1" i="0" u="none" strike="noStrike" cap="none" dirty="0">
              <a:solidFill>
                <a:srgbClr val="0E589B"/>
              </a:solidFill>
              <a:latin typeface="Avenir Book" panose="02000503020000020003" pitchFamily="2" charset="0"/>
              <a:ea typeface="Nunito"/>
              <a:cs typeface="Nunito"/>
              <a:sym typeface="Nunito"/>
            </a:endParaRPr>
          </a:p>
        </p:txBody>
      </p:sp>
      <p:pic>
        <p:nvPicPr>
          <p:cNvPr id="13" name="Graphic 12" descr="Shopping cart with solid fill">
            <a:extLst>
              <a:ext uri="{FF2B5EF4-FFF2-40B4-BE49-F238E27FC236}">
                <a16:creationId xmlns:a16="http://schemas.microsoft.com/office/drawing/2014/main" id="{567EE68D-9AAE-E5D7-68F5-77D74DE352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4412" y="2362990"/>
            <a:ext cx="914400" cy="914400"/>
          </a:xfrm>
          <a:prstGeom prst="rect">
            <a:avLst/>
          </a:prstGeom>
        </p:spPr>
      </p:pic>
      <p:pic>
        <p:nvPicPr>
          <p:cNvPr id="14" name="Graphic 13" descr="Employee badge with solid fill">
            <a:extLst>
              <a:ext uri="{FF2B5EF4-FFF2-40B4-BE49-F238E27FC236}">
                <a16:creationId xmlns:a16="http://schemas.microsoft.com/office/drawing/2014/main" id="{2F307F61-57DB-E029-BAAB-D99F7BA3B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4412" y="3728295"/>
            <a:ext cx="914400" cy="914400"/>
          </a:xfrm>
          <a:prstGeom prst="rect">
            <a:avLst/>
          </a:prstGeom>
        </p:spPr>
      </p:pic>
      <p:pic>
        <p:nvPicPr>
          <p:cNvPr id="15" name="Graphic 14" descr="Bank check with solid fill">
            <a:extLst>
              <a:ext uri="{FF2B5EF4-FFF2-40B4-BE49-F238E27FC236}">
                <a16:creationId xmlns:a16="http://schemas.microsoft.com/office/drawing/2014/main" id="{C724BC94-66F1-47C5-8211-630A444B29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89312" y="1207571"/>
            <a:ext cx="914400" cy="914400"/>
          </a:xfrm>
          <a:prstGeom prst="rect">
            <a:avLst/>
          </a:prstGeom>
        </p:spPr>
      </p:pic>
      <p:sp>
        <p:nvSpPr>
          <p:cNvPr id="17" name="Google Shape;321;p46">
            <a:extLst>
              <a:ext uri="{FF2B5EF4-FFF2-40B4-BE49-F238E27FC236}">
                <a16:creationId xmlns:a16="http://schemas.microsoft.com/office/drawing/2014/main" id="{9194A28D-20D4-02DB-A941-92D1CA89B638}"/>
              </a:ext>
            </a:extLst>
          </p:cNvPr>
          <p:cNvSpPr txBox="1"/>
          <p:nvPr/>
        </p:nvSpPr>
        <p:spPr>
          <a:xfrm>
            <a:off x="1362262" y="1111413"/>
            <a:ext cx="1168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200" b="1" dirty="0">
                <a:solidFill>
                  <a:srgbClr val="0E589B"/>
                </a:solidFill>
                <a:latin typeface="Avenir Book" panose="02000503020000020003" pitchFamily="2" charset="0"/>
                <a:ea typeface="Nunito"/>
                <a:cs typeface="Nunito"/>
                <a:sym typeface="Nunito"/>
              </a:rPr>
              <a:t>Banking</a:t>
            </a:r>
            <a:endParaRPr sz="1200" b="1" i="0" u="none" strike="noStrike" cap="none" dirty="0">
              <a:solidFill>
                <a:srgbClr val="0E589B"/>
              </a:solidFill>
              <a:latin typeface="Avenir Book" panose="02000503020000020003" pitchFamily="2" charset="0"/>
              <a:ea typeface="Nunito"/>
              <a:cs typeface="Nunito"/>
              <a:sym typeface="Nunito"/>
            </a:endParaRPr>
          </a:p>
        </p:txBody>
      </p:sp>
      <p:sp>
        <p:nvSpPr>
          <p:cNvPr id="2" name="TextBox 1">
            <a:extLst>
              <a:ext uri="{FF2B5EF4-FFF2-40B4-BE49-F238E27FC236}">
                <a16:creationId xmlns:a16="http://schemas.microsoft.com/office/drawing/2014/main" id="{6C7A13FB-C978-9B1A-326A-3B750347FDBA}"/>
              </a:ext>
            </a:extLst>
          </p:cNvPr>
          <p:cNvSpPr txBox="1"/>
          <p:nvPr/>
        </p:nvSpPr>
        <p:spPr>
          <a:xfrm>
            <a:off x="2857735" y="1399070"/>
            <a:ext cx="4870661" cy="461665"/>
          </a:xfrm>
          <a:prstGeom prst="rect">
            <a:avLst/>
          </a:prstGeom>
          <a:noFill/>
        </p:spPr>
        <p:txBody>
          <a:bodyPr wrap="square">
            <a:spAutoFit/>
          </a:bodyPr>
          <a:lstStyle/>
          <a:p>
            <a:pPr marL="171450" marR="0" lvl="0" indent="-171450">
              <a:spcBef>
                <a:spcPts val="0"/>
              </a:spcBef>
              <a:spcAft>
                <a:spcPts val="0"/>
              </a:spcAft>
              <a:buClr>
                <a:srgbClr val="0E589B"/>
              </a:buClr>
              <a:buFont typeface="Arial" panose="020B0604020202020204" pitchFamily="34" charset="0"/>
              <a:buChar char="•"/>
            </a:pP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Set up the ARC accounts</a:t>
            </a:r>
          </a:p>
          <a:p>
            <a:pPr marL="171450" marR="0" lvl="0" indent="-171450">
              <a:spcBef>
                <a:spcPts val="0"/>
              </a:spcBef>
              <a:spcAft>
                <a:spcPts val="0"/>
              </a:spcAft>
              <a:buClr>
                <a:srgbClr val="0E589B"/>
              </a:buClr>
              <a:buFont typeface="Arial" panose="020B0604020202020204" pitchFamily="34" charset="0"/>
              <a:buChar char="•"/>
            </a:pP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Ensure Employer account is funded </a:t>
            </a:r>
          </a:p>
        </p:txBody>
      </p:sp>
      <p:sp>
        <p:nvSpPr>
          <p:cNvPr id="5" name="TextBox 4">
            <a:extLst>
              <a:ext uri="{FF2B5EF4-FFF2-40B4-BE49-F238E27FC236}">
                <a16:creationId xmlns:a16="http://schemas.microsoft.com/office/drawing/2014/main" id="{0701576A-E449-7B0B-19B0-CC43BE40E8B3}"/>
              </a:ext>
            </a:extLst>
          </p:cNvPr>
          <p:cNvSpPr txBox="1"/>
          <p:nvPr/>
        </p:nvSpPr>
        <p:spPr>
          <a:xfrm>
            <a:off x="2857735" y="2481486"/>
            <a:ext cx="4870661" cy="830997"/>
          </a:xfrm>
          <a:prstGeom prst="rect">
            <a:avLst/>
          </a:prstGeom>
          <a:noFill/>
        </p:spPr>
        <p:txBody>
          <a:bodyPr wrap="square">
            <a:spAutoFit/>
          </a:bodyPr>
          <a:lstStyle/>
          <a:p>
            <a:pPr marL="171450" marR="0" lvl="0" indent="-171450">
              <a:spcBef>
                <a:spcPts val="0"/>
              </a:spcBef>
              <a:spcAft>
                <a:spcPts val="0"/>
              </a:spcAft>
              <a:buClr>
                <a:srgbClr val="0E589B"/>
              </a:buClr>
              <a:buFont typeface="Arial" panose="020B0604020202020204" pitchFamily="34" charset="0"/>
              <a:buChar char="•"/>
            </a:pPr>
            <a:r>
              <a:rPr lang="en-US" sz="1200" kern="100" dirty="0">
                <a:solidFill>
                  <a:srgbClr val="0E589B"/>
                </a:solidFill>
                <a:latin typeface="Avenir Book" panose="02000503020000020003" pitchFamily="2" charset="0"/>
                <a:ea typeface="Calibri" panose="020F0502020204030204" pitchFamily="34" charset="0"/>
                <a:cs typeface="Arial" panose="020B0604020202020204" pitchFamily="34" charset="0"/>
              </a:rPr>
              <a:t>Educate employees on the value of taking ownership of their health benefits</a:t>
            </a:r>
          </a:p>
          <a:p>
            <a:pPr marL="171450" marR="0" lvl="0" indent="-171450">
              <a:spcBef>
                <a:spcPts val="0"/>
              </a:spcBef>
              <a:spcAft>
                <a:spcPts val="0"/>
              </a:spcAft>
              <a:buClr>
                <a:srgbClr val="0E589B"/>
              </a:buClr>
              <a:buFont typeface="Arial" panose="020B0604020202020204" pitchFamily="34" charset="0"/>
              <a:buChar char="•"/>
            </a:pP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Help them define their individual needs a</a:t>
            </a:r>
            <a:r>
              <a:rPr lang="en-US" sz="1200" kern="100" dirty="0">
                <a:solidFill>
                  <a:srgbClr val="0E589B"/>
                </a:solidFill>
                <a:latin typeface="Avenir Book" panose="02000503020000020003" pitchFamily="2" charset="0"/>
                <a:ea typeface="Calibri" panose="020F0502020204030204" pitchFamily="34" charset="0"/>
                <a:cs typeface="Arial" panose="020B0604020202020204" pitchFamily="34" charset="0"/>
              </a:rPr>
              <a:t>nd identify the best plan that supports them</a:t>
            </a:r>
          </a:p>
        </p:txBody>
      </p:sp>
      <p:sp>
        <p:nvSpPr>
          <p:cNvPr id="6" name="TextBox 5">
            <a:extLst>
              <a:ext uri="{FF2B5EF4-FFF2-40B4-BE49-F238E27FC236}">
                <a16:creationId xmlns:a16="http://schemas.microsoft.com/office/drawing/2014/main" id="{C5CF44E0-BE85-946B-0E10-12212E76258D}"/>
              </a:ext>
            </a:extLst>
          </p:cNvPr>
          <p:cNvSpPr txBox="1"/>
          <p:nvPr/>
        </p:nvSpPr>
        <p:spPr>
          <a:xfrm>
            <a:off x="2857734" y="3933234"/>
            <a:ext cx="4870661" cy="646331"/>
          </a:xfrm>
          <a:prstGeom prst="rect">
            <a:avLst/>
          </a:prstGeom>
          <a:noFill/>
        </p:spPr>
        <p:txBody>
          <a:bodyPr wrap="square">
            <a:spAutoFit/>
          </a:bodyPr>
          <a:lstStyle/>
          <a:p>
            <a:pPr marL="171450" marR="0" lvl="0" indent="-171450">
              <a:spcBef>
                <a:spcPts val="0"/>
              </a:spcBef>
              <a:spcAft>
                <a:spcPts val="0"/>
              </a:spcAft>
              <a:buClr>
                <a:srgbClr val="0E589B"/>
              </a:buClr>
              <a:buFont typeface="Arial" panose="020B0604020202020204" pitchFamily="34" charset="0"/>
              <a:buChar char="•"/>
            </a:pP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We provide live support to guide employees through enrollment</a:t>
            </a:r>
          </a:p>
          <a:p>
            <a:pPr marL="171450" marR="0" lvl="0" indent="-171450">
              <a:spcBef>
                <a:spcPts val="0"/>
              </a:spcBef>
              <a:spcAft>
                <a:spcPts val="0"/>
              </a:spcAft>
              <a:buClr>
                <a:srgbClr val="0E589B"/>
              </a:buClr>
              <a:buFont typeface="Arial" panose="020B0604020202020204" pitchFamily="34" charset="0"/>
              <a:buChar char="•"/>
            </a:pP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This ensures a positive outcome for employees </a:t>
            </a:r>
            <a:r>
              <a:rPr lang="en-US" sz="1200" kern="100" dirty="0">
                <a:solidFill>
                  <a:srgbClr val="0E589B"/>
                </a:solidFill>
                <a:latin typeface="Avenir Book" panose="02000503020000020003" pitchFamily="2" charset="0"/>
                <a:ea typeface="Calibri" panose="020F0502020204030204" pitchFamily="34" charset="0"/>
                <a:cs typeface="Arial" panose="020B0604020202020204" pitchFamily="34" charset="0"/>
              </a:rPr>
              <a:t>through</a:t>
            </a: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 the ICHRA process</a:t>
            </a:r>
          </a:p>
        </p:txBody>
      </p:sp>
    </p:spTree>
    <p:extLst>
      <p:ext uri="{BB962C8B-B14F-4D97-AF65-F5344CB8AC3E}">
        <p14:creationId xmlns:p14="http://schemas.microsoft.com/office/powerpoint/2010/main" val="44486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2"/>
          <p:cNvGrpSpPr/>
          <p:nvPr/>
        </p:nvGrpSpPr>
        <p:grpSpPr>
          <a:xfrm>
            <a:off x="514350" y="408158"/>
            <a:ext cx="996453" cy="287095"/>
            <a:chOff x="0" y="28576"/>
            <a:chExt cx="2657209" cy="765506"/>
          </a:xfrm>
        </p:grpSpPr>
        <p:sp>
          <p:nvSpPr>
            <p:cNvPr id="33" name="AutoShape 33"/>
            <p:cNvSpPr/>
            <p:nvPr/>
          </p:nvSpPr>
          <p:spPr>
            <a:xfrm>
              <a:off x="0" y="389467"/>
              <a:ext cx="1289032" cy="12700"/>
            </a:xfrm>
            <a:prstGeom prst="rect">
              <a:avLst/>
            </a:prstGeom>
            <a:solidFill>
              <a:srgbClr val="00589B"/>
            </a:solidFill>
          </p:spPr>
        </p:sp>
        <p:sp>
          <p:nvSpPr>
            <p:cNvPr id="34" name="TextBox 34"/>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09</a:t>
              </a:r>
            </a:p>
          </p:txBody>
        </p:sp>
      </p:grpSp>
      <p:grpSp>
        <p:nvGrpSpPr>
          <p:cNvPr id="30" name="Group 2">
            <a:extLst>
              <a:ext uri="{FF2B5EF4-FFF2-40B4-BE49-F238E27FC236}">
                <a16:creationId xmlns:a16="http://schemas.microsoft.com/office/drawing/2014/main" id="{BFDDDF59-4FEA-4215-B816-9D9CDD364C57}"/>
              </a:ext>
            </a:extLst>
          </p:cNvPr>
          <p:cNvGrpSpPr/>
          <p:nvPr/>
        </p:nvGrpSpPr>
        <p:grpSpPr>
          <a:xfrm>
            <a:off x="1484411" y="457844"/>
            <a:ext cx="6451326" cy="325901"/>
            <a:chOff x="2495088" y="-732824"/>
            <a:chExt cx="17203536" cy="2798632"/>
          </a:xfrm>
        </p:grpSpPr>
        <p:sp>
          <p:nvSpPr>
            <p:cNvPr id="36" name="TextBox 4">
              <a:extLst>
                <a:ext uri="{FF2B5EF4-FFF2-40B4-BE49-F238E27FC236}">
                  <a16:creationId xmlns:a16="http://schemas.microsoft.com/office/drawing/2014/main" id="{0031643D-7A29-40FC-B0C2-092FCD3D760C}"/>
                </a:ext>
              </a:extLst>
            </p:cNvPr>
            <p:cNvSpPr txBox="1"/>
            <p:nvPr/>
          </p:nvSpPr>
          <p:spPr>
            <a:xfrm>
              <a:off x="3048000" y="-732824"/>
              <a:ext cx="16650624" cy="26242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980"/>
                </a:lnSpc>
              </a:pPr>
              <a:r>
                <a:rPr lang="en-US" sz="2800" dirty="0">
                  <a:solidFill>
                    <a:srgbClr val="00589B"/>
                  </a:solidFill>
                  <a:latin typeface="Avenir Book" panose="02000503020000020003" pitchFamily="2" charset="0"/>
                </a:rPr>
                <a:t>Benefitbay CSX</a:t>
              </a:r>
            </a:p>
          </p:txBody>
        </p:sp>
        <p:sp>
          <p:nvSpPr>
            <p:cNvPr id="37" name="AutoShape 5">
              <a:extLst>
                <a:ext uri="{FF2B5EF4-FFF2-40B4-BE49-F238E27FC236}">
                  <a16:creationId xmlns:a16="http://schemas.microsoft.com/office/drawing/2014/main" id="{C718A4AF-CFEB-4D6E-BD56-DE4D4F8DA7D7}"/>
                </a:ext>
              </a:extLst>
            </p:cNvPr>
            <p:cNvSpPr/>
            <p:nvPr/>
          </p:nvSpPr>
          <p:spPr>
            <a:xfrm>
              <a:off x="2495088" y="2053108"/>
              <a:ext cx="16650624" cy="12700"/>
            </a:xfrm>
            <a:prstGeom prst="rect">
              <a:avLst/>
            </a:prstGeom>
            <a:solidFill>
              <a:srgbClr val="00589B"/>
            </a:solidFill>
          </p:spPr>
        </p:sp>
      </p:grpSp>
      <p:sp>
        <p:nvSpPr>
          <p:cNvPr id="3" name="TextBox 2">
            <a:extLst>
              <a:ext uri="{FF2B5EF4-FFF2-40B4-BE49-F238E27FC236}">
                <a16:creationId xmlns:a16="http://schemas.microsoft.com/office/drawing/2014/main" id="{3E231544-AC1C-FC4F-1983-A74DD4EF7A20}"/>
              </a:ext>
            </a:extLst>
          </p:cNvPr>
          <p:cNvSpPr txBox="1"/>
          <p:nvPr/>
        </p:nvSpPr>
        <p:spPr>
          <a:xfrm>
            <a:off x="3490376" y="479032"/>
            <a:ext cx="4238019" cy="323165"/>
          </a:xfrm>
          <a:prstGeom prst="rect">
            <a:avLst/>
          </a:prstGeom>
          <a:noFill/>
        </p:spPr>
        <p:txBody>
          <a:bodyPr wrap="square" rtlCol="0">
            <a:spAutoFit/>
          </a:bodyPr>
          <a:lstStyle/>
          <a:p>
            <a:pPr algn="r"/>
            <a:r>
              <a:rPr lang="en-US" sz="1500" b="1" dirty="0">
                <a:solidFill>
                  <a:srgbClr val="00589B"/>
                </a:solidFill>
                <a:latin typeface="Avenir Book" panose="02000503020000020003" pitchFamily="2" charset="0"/>
              </a:rPr>
              <a:t>Client Services</a:t>
            </a:r>
            <a:endParaRPr lang="en-US" sz="1500" b="1" dirty="0">
              <a:latin typeface="Avenir Book" panose="02000503020000020003" pitchFamily="2" charset="0"/>
            </a:endParaRPr>
          </a:p>
        </p:txBody>
      </p:sp>
      <p:sp>
        <p:nvSpPr>
          <p:cNvPr id="4" name="TextBox 3">
            <a:extLst>
              <a:ext uri="{FF2B5EF4-FFF2-40B4-BE49-F238E27FC236}">
                <a16:creationId xmlns:a16="http://schemas.microsoft.com/office/drawing/2014/main" id="{CEC7BBCB-A604-33E2-3B7D-E564C744246B}"/>
              </a:ext>
            </a:extLst>
          </p:cNvPr>
          <p:cNvSpPr txBox="1"/>
          <p:nvPr/>
        </p:nvSpPr>
        <p:spPr>
          <a:xfrm>
            <a:off x="3490376" y="800302"/>
            <a:ext cx="4238019" cy="253916"/>
          </a:xfrm>
          <a:prstGeom prst="rect">
            <a:avLst/>
          </a:prstGeom>
          <a:noFill/>
        </p:spPr>
        <p:txBody>
          <a:bodyPr wrap="square" rtlCol="0">
            <a:spAutoFit/>
          </a:bodyPr>
          <a:lstStyle/>
          <a:p>
            <a:pPr algn="r"/>
            <a:r>
              <a:rPr lang="en-US" sz="1050" b="1" dirty="0">
                <a:solidFill>
                  <a:srgbClr val="00589B"/>
                </a:solidFill>
                <a:latin typeface="Avenir Book" panose="02000503020000020003" pitchFamily="2" charset="0"/>
              </a:rPr>
              <a:t>Partner with benefitbay</a:t>
            </a:r>
            <a:endParaRPr lang="en-US" sz="1050" b="1" dirty="0">
              <a:latin typeface="Avenir Book" panose="02000503020000020003" pitchFamily="2" charset="0"/>
            </a:endParaRPr>
          </a:p>
        </p:txBody>
      </p:sp>
      <p:sp>
        <p:nvSpPr>
          <p:cNvPr id="6" name="Google Shape;336;p47">
            <a:extLst>
              <a:ext uri="{FF2B5EF4-FFF2-40B4-BE49-F238E27FC236}">
                <a16:creationId xmlns:a16="http://schemas.microsoft.com/office/drawing/2014/main" id="{973DF47D-3CB1-D97F-69F0-204168E63BAB}"/>
              </a:ext>
            </a:extLst>
          </p:cNvPr>
          <p:cNvSpPr txBox="1"/>
          <p:nvPr/>
        </p:nvSpPr>
        <p:spPr>
          <a:xfrm>
            <a:off x="1484411" y="1306495"/>
            <a:ext cx="3608957" cy="131725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600"/>
              <a:buFont typeface="Arial"/>
              <a:buNone/>
            </a:pPr>
            <a:r>
              <a:rPr lang="en" sz="1600" dirty="0">
                <a:solidFill>
                  <a:srgbClr val="0E589B"/>
                </a:solidFill>
                <a:latin typeface="Avenir Book" panose="02000503020000020003" pitchFamily="2" charset="0"/>
                <a:ea typeface="Nunito Medium"/>
                <a:cs typeface="Nunito Medium"/>
                <a:sym typeface="Nunito Medium"/>
              </a:rPr>
              <a:t>O</a:t>
            </a:r>
            <a:r>
              <a:rPr lang="en" sz="1600" b="0" i="0" u="none" strike="noStrike" cap="none" dirty="0">
                <a:solidFill>
                  <a:srgbClr val="0E589B"/>
                </a:solidFill>
                <a:latin typeface="Avenir Book" panose="02000503020000020003" pitchFamily="2" charset="0"/>
                <a:ea typeface="Nunito Medium"/>
                <a:cs typeface="Nunito Medium"/>
                <a:sym typeface="Nunito Medium"/>
              </a:rPr>
              <a:t>ur human-first, technology-second approach to Customer Success that is proven to deliver positive outcomes for all stakeholders.</a:t>
            </a:r>
            <a:endParaRPr sz="1600" b="0" i="0" u="none" strike="noStrike" cap="none" dirty="0">
              <a:solidFill>
                <a:srgbClr val="0E589B"/>
              </a:solidFill>
              <a:latin typeface="Avenir Book" panose="02000503020000020003" pitchFamily="2" charset="0"/>
              <a:ea typeface="Nunito Medium"/>
              <a:cs typeface="Nunito Medium"/>
              <a:sym typeface="Nunito Medium"/>
            </a:endParaRPr>
          </a:p>
        </p:txBody>
      </p:sp>
      <p:pic>
        <p:nvPicPr>
          <p:cNvPr id="9" name="Google Shape;353;p47" descr="Text&#10;&#10;Description automatically generated with medium confidence">
            <a:extLst>
              <a:ext uri="{FF2B5EF4-FFF2-40B4-BE49-F238E27FC236}">
                <a16:creationId xmlns:a16="http://schemas.microsoft.com/office/drawing/2014/main" id="{D841B18A-DCAF-F4F7-E718-45CD82CD50E3}"/>
              </a:ext>
            </a:extLst>
          </p:cNvPr>
          <p:cNvPicPr preferRelativeResize="0"/>
          <p:nvPr/>
        </p:nvPicPr>
        <p:blipFill rotWithShape="1">
          <a:blip r:embed="rId3">
            <a:alphaModFix/>
          </a:blip>
          <a:srcRect/>
          <a:stretch/>
        </p:blipFill>
        <p:spPr>
          <a:xfrm>
            <a:off x="6065389" y="1464039"/>
            <a:ext cx="1594200" cy="398550"/>
          </a:xfrm>
          <a:prstGeom prst="rect">
            <a:avLst/>
          </a:prstGeom>
          <a:solidFill>
            <a:srgbClr val="FFFFFF"/>
          </a:solidFill>
          <a:ln>
            <a:noFill/>
          </a:ln>
        </p:spPr>
      </p:pic>
      <p:sp>
        <p:nvSpPr>
          <p:cNvPr id="10" name="Google Shape;354;p47">
            <a:extLst>
              <a:ext uri="{FF2B5EF4-FFF2-40B4-BE49-F238E27FC236}">
                <a16:creationId xmlns:a16="http://schemas.microsoft.com/office/drawing/2014/main" id="{931317F8-8272-2D14-7FE0-5E98FF656FD0}"/>
              </a:ext>
            </a:extLst>
          </p:cNvPr>
          <p:cNvSpPr txBox="1"/>
          <p:nvPr/>
        </p:nvSpPr>
        <p:spPr>
          <a:xfrm>
            <a:off x="5931096" y="1965121"/>
            <a:ext cx="1862786"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0E589B"/>
                </a:solidFill>
                <a:latin typeface="Avenir Book" panose="02000503020000020003" pitchFamily="2" charset="0"/>
                <a:ea typeface="Nunito"/>
                <a:cs typeface="Nunito"/>
                <a:sym typeface="Nunito"/>
              </a:rPr>
              <a:t>98% CSAT Score </a:t>
            </a:r>
            <a:endParaRPr b="1" dirty="0">
              <a:solidFill>
                <a:srgbClr val="0E589B"/>
              </a:solidFill>
              <a:latin typeface="Avenir Book" panose="02000503020000020003" pitchFamily="2" charset="0"/>
              <a:ea typeface="Nunito"/>
              <a:cs typeface="Nunito"/>
              <a:sym typeface="Nunito"/>
            </a:endParaRPr>
          </a:p>
          <a:p>
            <a:pPr marL="0" lvl="0" indent="0" algn="ctr" rtl="0">
              <a:spcBef>
                <a:spcPts val="0"/>
              </a:spcBef>
              <a:spcAft>
                <a:spcPts val="0"/>
              </a:spcAft>
              <a:buNone/>
            </a:pPr>
            <a:r>
              <a:rPr lang="en" sz="1000" dirty="0">
                <a:solidFill>
                  <a:srgbClr val="0E589B"/>
                </a:solidFill>
                <a:latin typeface="Avenir Book" panose="02000503020000020003" pitchFamily="2" charset="0"/>
                <a:ea typeface="Nunito"/>
                <a:cs typeface="Nunito"/>
                <a:sym typeface="Nunito"/>
              </a:rPr>
              <a:t>Customer Satisfaction Rating</a:t>
            </a:r>
            <a:endParaRPr sz="1000" dirty="0">
              <a:solidFill>
                <a:srgbClr val="0E589B"/>
              </a:solidFill>
              <a:latin typeface="Avenir Book" panose="02000503020000020003" pitchFamily="2" charset="0"/>
              <a:ea typeface="Nunito"/>
              <a:cs typeface="Nunito"/>
              <a:sym typeface="Nunito"/>
            </a:endParaRPr>
          </a:p>
        </p:txBody>
      </p:sp>
      <p:grpSp>
        <p:nvGrpSpPr>
          <p:cNvPr id="31" name="Group 30">
            <a:extLst>
              <a:ext uri="{FF2B5EF4-FFF2-40B4-BE49-F238E27FC236}">
                <a16:creationId xmlns:a16="http://schemas.microsoft.com/office/drawing/2014/main" id="{4EFCBC3B-E7AE-B240-8E74-0E485D18C2E5}"/>
              </a:ext>
            </a:extLst>
          </p:cNvPr>
          <p:cNvGrpSpPr/>
          <p:nvPr/>
        </p:nvGrpSpPr>
        <p:grpSpPr>
          <a:xfrm>
            <a:off x="276813" y="2876025"/>
            <a:ext cx="8590374" cy="1485209"/>
            <a:chOff x="276813" y="2876025"/>
            <a:chExt cx="8590374" cy="1485209"/>
          </a:xfrm>
        </p:grpSpPr>
        <p:grpSp>
          <p:nvGrpSpPr>
            <p:cNvPr id="27" name="Group 26">
              <a:extLst>
                <a:ext uri="{FF2B5EF4-FFF2-40B4-BE49-F238E27FC236}">
                  <a16:creationId xmlns:a16="http://schemas.microsoft.com/office/drawing/2014/main" id="{9AEE77EA-96A0-0277-435A-4FAEB47F050D}"/>
                </a:ext>
              </a:extLst>
            </p:cNvPr>
            <p:cNvGrpSpPr/>
            <p:nvPr/>
          </p:nvGrpSpPr>
          <p:grpSpPr>
            <a:xfrm>
              <a:off x="276813" y="2876025"/>
              <a:ext cx="2567548" cy="1485209"/>
              <a:chOff x="193752" y="3146498"/>
              <a:chExt cx="2567548" cy="1485209"/>
            </a:xfrm>
          </p:grpSpPr>
          <p:sp>
            <p:nvSpPr>
              <p:cNvPr id="22" name="TextBox 21">
                <a:extLst>
                  <a:ext uri="{FF2B5EF4-FFF2-40B4-BE49-F238E27FC236}">
                    <a16:creationId xmlns:a16="http://schemas.microsoft.com/office/drawing/2014/main" id="{C8BE2D73-BD44-7509-5845-BAFA23CD1B25}"/>
                  </a:ext>
                </a:extLst>
              </p:cNvPr>
              <p:cNvSpPr txBox="1"/>
              <p:nvPr/>
            </p:nvSpPr>
            <p:spPr>
              <a:xfrm>
                <a:off x="193752" y="3146498"/>
                <a:ext cx="2567548" cy="1485209"/>
              </a:xfrm>
              <a:prstGeom prst="rect">
                <a:avLst/>
              </a:prstGeom>
              <a:noFill/>
              <a:ln w="19050">
                <a:solidFill>
                  <a:srgbClr val="0E589B"/>
                </a:solidFill>
              </a:ln>
            </p:spPr>
            <p:txBody>
              <a:bodyPr wrap="square" rtlCol="0">
                <a:noAutofit/>
              </a:bodyPr>
              <a:lstStyle/>
              <a:p>
                <a:endParaRPr lang="en-US" dirty="0">
                  <a:latin typeface="Avenir Book" panose="02000503020000020003" pitchFamily="2" charset="0"/>
                </a:endParaRPr>
              </a:p>
            </p:txBody>
          </p:sp>
          <p:grpSp>
            <p:nvGrpSpPr>
              <p:cNvPr id="17" name="Group 16">
                <a:extLst>
                  <a:ext uri="{FF2B5EF4-FFF2-40B4-BE49-F238E27FC236}">
                    <a16:creationId xmlns:a16="http://schemas.microsoft.com/office/drawing/2014/main" id="{CD00A5A4-6326-F80E-4946-5B25F314583C}"/>
                  </a:ext>
                </a:extLst>
              </p:cNvPr>
              <p:cNvGrpSpPr/>
              <p:nvPr/>
            </p:nvGrpSpPr>
            <p:grpSpPr>
              <a:xfrm>
                <a:off x="227788" y="3278808"/>
                <a:ext cx="2507510" cy="1136534"/>
                <a:chOff x="1109215" y="3365817"/>
                <a:chExt cx="2507510" cy="1136534"/>
              </a:xfrm>
            </p:grpSpPr>
            <p:sp>
              <p:nvSpPr>
                <p:cNvPr id="11" name="Google Shape;338;p47">
                  <a:extLst>
                    <a:ext uri="{FF2B5EF4-FFF2-40B4-BE49-F238E27FC236}">
                      <a16:creationId xmlns:a16="http://schemas.microsoft.com/office/drawing/2014/main" id="{37D2F4A2-7698-E68E-B1D4-599C8C0B5060}"/>
                    </a:ext>
                  </a:extLst>
                </p:cNvPr>
                <p:cNvSpPr txBox="1"/>
                <p:nvPr/>
              </p:nvSpPr>
              <p:spPr>
                <a:xfrm>
                  <a:off x="1109215" y="3365817"/>
                  <a:ext cx="250751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000" b="1" i="0" u="none" strike="noStrike" cap="none" dirty="0">
                      <a:solidFill>
                        <a:srgbClr val="0E589B"/>
                      </a:solidFill>
                      <a:latin typeface="Avenir Book" panose="02000503020000020003" pitchFamily="2" charset="0"/>
                      <a:ea typeface="Nunito"/>
                      <a:cs typeface="Nunito"/>
                      <a:sym typeface="Nunito"/>
                    </a:rPr>
                    <a:t>Empower Brokers</a:t>
                  </a:r>
                  <a:endParaRPr sz="2000" b="0" i="0" u="none" strike="noStrike" cap="none" dirty="0">
                    <a:solidFill>
                      <a:srgbClr val="0E589B"/>
                    </a:solidFill>
                    <a:latin typeface="Avenir Book" panose="02000503020000020003" pitchFamily="2" charset="0"/>
                    <a:ea typeface="Nunito Medium"/>
                    <a:cs typeface="Nunito Medium"/>
                    <a:sym typeface="Nunito Medium"/>
                  </a:endParaRPr>
                </a:p>
              </p:txBody>
            </p:sp>
            <p:sp>
              <p:nvSpPr>
                <p:cNvPr id="12" name="Google Shape;341;p47">
                  <a:extLst>
                    <a:ext uri="{FF2B5EF4-FFF2-40B4-BE49-F238E27FC236}">
                      <a16:creationId xmlns:a16="http://schemas.microsoft.com/office/drawing/2014/main" id="{8DD8A3B4-D650-1112-9726-B4E1A5DB82D4}"/>
                    </a:ext>
                  </a:extLst>
                </p:cNvPr>
                <p:cNvSpPr txBox="1"/>
                <p:nvPr/>
              </p:nvSpPr>
              <p:spPr>
                <a:xfrm>
                  <a:off x="1109215" y="3856061"/>
                  <a:ext cx="2507496" cy="64629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200" b="0" i="0" u="none" strike="noStrike" cap="none" dirty="0">
                      <a:solidFill>
                        <a:srgbClr val="0E589B"/>
                      </a:solidFill>
                      <a:latin typeface="Avenir Book" panose="02000503020000020003" pitchFamily="2" charset="0"/>
                      <a:ea typeface="Nunito"/>
                      <a:cs typeface="Nunito"/>
                      <a:sym typeface="Nunito"/>
                    </a:rPr>
                    <a:t>Empower brokers to become Benefitbay specialists and adopt ICHRA as a core business strategy</a:t>
                  </a:r>
                  <a:endParaRPr sz="1200" b="0" i="0" u="none" strike="noStrike" cap="none" dirty="0">
                    <a:solidFill>
                      <a:srgbClr val="0E589B"/>
                    </a:solidFill>
                    <a:latin typeface="Avenir Book" panose="02000503020000020003" pitchFamily="2" charset="0"/>
                    <a:sym typeface="Arial"/>
                  </a:endParaRPr>
                </a:p>
              </p:txBody>
            </p:sp>
          </p:grpSp>
        </p:grpSp>
        <p:grpSp>
          <p:nvGrpSpPr>
            <p:cNvPr id="26" name="Group 25">
              <a:extLst>
                <a:ext uri="{FF2B5EF4-FFF2-40B4-BE49-F238E27FC236}">
                  <a16:creationId xmlns:a16="http://schemas.microsoft.com/office/drawing/2014/main" id="{B0CAA760-DD24-E43C-1743-1F62FD4D79B0}"/>
                </a:ext>
              </a:extLst>
            </p:cNvPr>
            <p:cNvGrpSpPr/>
            <p:nvPr/>
          </p:nvGrpSpPr>
          <p:grpSpPr>
            <a:xfrm>
              <a:off x="2995874" y="2880021"/>
              <a:ext cx="2889919" cy="1476776"/>
              <a:chOff x="2795322" y="3146498"/>
              <a:chExt cx="2889919" cy="1476776"/>
            </a:xfrm>
          </p:grpSpPr>
          <p:sp>
            <p:nvSpPr>
              <p:cNvPr id="23" name="TextBox 22">
                <a:extLst>
                  <a:ext uri="{FF2B5EF4-FFF2-40B4-BE49-F238E27FC236}">
                    <a16:creationId xmlns:a16="http://schemas.microsoft.com/office/drawing/2014/main" id="{94CEDA86-C4B8-A0F5-4AC9-7062E37C01B4}"/>
                  </a:ext>
                </a:extLst>
              </p:cNvPr>
              <p:cNvSpPr txBox="1"/>
              <p:nvPr/>
            </p:nvSpPr>
            <p:spPr>
              <a:xfrm>
                <a:off x="2821324" y="3146498"/>
                <a:ext cx="2829881" cy="1476776"/>
              </a:xfrm>
              <a:prstGeom prst="rect">
                <a:avLst/>
              </a:prstGeom>
              <a:noFill/>
              <a:ln w="19050">
                <a:solidFill>
                  <a:srgbClr val="00A0B0"/>
                </a:solidFill>
              </a:ln>
            </p:spPr>
            <p:txBody>
              <a:bodyPr wrap="square" rtlCol="0">
                <a:noAutofit/>
              </a:bodyPr>
              <a:lstStyle/>
              <a:p>
                <a:endParaRPr lang="en-US" dirty="0">
                  <a:latin typeface="Avenir Book" panose="02000503020000020003" pitchFamily="2" charset="0"/>
                </a:endParaRPr>
              </a:p>
            </p:txBody>
          </p:sp>
          <p:grpSp>
            <p:nvGrpSpPr>
              <p:cNvPr id="25" name="Group 24">
                <a:extLst>
                  <a:ext uri="{FF2B5EF4-FFF2-40B4-BE49-F238E27FC236}">
                    <a16:creationId xmlns:a16="http://schemas.microsoft.com/office/drawing/2014/main" id="{2D5F6DCE-8328-4D27-903A-53ECC970D5EA}"/>
                  </a:ext>
                </a:extLst>
              </p:cNvPr>
              <p:cNvGrpSpPr/>
              <p:nvPr/>
            </p:nvGrpSpPr>
            <p:grpSpPr>
              <a:xfrm>
                <a:off x="2795322" y="3278808"/>
                <a:ext cx="2889919" cy="1152362"/>
                <a:chOff x="2795322" y="3278808"/>
                <a:chExt cx="2889919" cy="1152362"/>
              </a:xfrm>
            </p:grpSpPr>
            <p:sp>
              <p:nvSpPr>
                <p:cNvPr id="13" name="Google Shape;339;p47">
                  <a:extLst>
                    <a:ext uri="{FF2B5EF4-FFF2-40B4-BE49-F238E27FC236}">
                      <a16:creationId xmlns:a16="http://schemas.microsoft.com/office/drawing/2014/main" id="{6D5C387D-123F-93AE-02ED-6D8B580831CC}"/>
                    </a:ext>
                  </a:extLst>
                </p:cNvPr>
                <p:cNvSpPr txBox="1"/>
                <p:nvPr/>
              </p:nvSpPr>
              <p:spPr>
                <a:xfrm>
                  <a:off x="2795322" y="3278808"/>
                  <a:ext cx="2889919"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000" b="1" i="0" u="none" strike="noStrike" cap="none" dirty="0">
                      <a:solidFill>
                        <a:srgbClr val="0E589B"/>
                      </a:solidFill>
                      <a:latin typeface="Avenir Book" panose="02000503020000020003" pitchFamily="2" charset="0"/>
                      <a:ea typeface="Nunito"/>
                      <a:cs typeface="Nunito"/>
                      <a:sym typeface="Nunito"/>
                    </a:rPr>
                    <a:t>Engage Employers</a:t>
                  </a:r>
                  <a:endParaRPr sz="2000" b="0" i="0" u="none" strike="noStrike" cap="none" dirty="0">
                    <a:solidFill>
                      <a:srgbClr val="0E589B"/>
                    </a:solidFill>
                    <a:latin typeface="Avenir Book" panose="02000503020000020003" pitchFamily="2" charset="0"/>
                    <a:ea typeface="Nunito Medium"/>
                    <a:cs typeface="Nunito Medium"/>
                    <a:sym typeface="Nunito Medium"/>
                  </a:endParaRPr>
                </a:p>
              </p:txBody>
            </p:sp>
            <p:sp>
              <p:nvSpPr>
                <p:cNvPr id="14" name="Google Shape;342;p47">
                  <a:extLst>
                    <a:ext uri="{FF2B5EF4-FFF2-40B4-BE49-F238E27FC236}">
                      <a16:creationId xmlns:a16="http://schemas.microsoft.com/office/drawing/2014/main" id="{21F28514-F665-B0A3-0F82-BD5E60B3A023}"/>
                    </a:ext>
                  </a:extLst>
                </p:cNvPr>
                <p:cNvSpPr txBox="1"/>
                <p:nvPr/>
              </p:nvSpPr>
              <p:spPr>
                <a:xfrm>
                  <a:off x="2795322" y="3784880"/>
                  <a:ext cx="2889919" cy="64629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200" b="0" i="0" u="none" strike="noStrike" cap="none" dirty="0">
                      <a:solidFill>
                        <a:srgbClr val="0E589B"/>
                      </a:solidFill>
                      <a:latin typeface="Avenir Book" panose="02000503020000020003" pitchFamily="2" charset="0"/>
                      <a:ea typeface="Nunito"/>
                      <a:cs typeface="Nunito"/>
                      <a:sym typeface="Nunito"/>
                    </a:rPr>
                    <a:t>Engage employers to understand the value in their new, modern employee benefits offering</a:t>
                  </a:r>
                  <a:endParaRPr sz="1200" b="0" i="0" u="none" strike="noStrike" cap="none" dirty="0">
                    <a:solidFill>
                      <a:srgbClr val="0E589B"/>
                    </a:solidFill>
                    <a:latin typeface="Avenir Book" panose="02000503020000020003" pitchFamily="2" charset="0"/>
                    <a:sym typeface="Arial"/>
                  </a:endParaRPr>
                </a:p>
              </p:txBody>
            </p:sp>
          </p:grpSp>
        </p:grpSp>
        <p:grpSp>
          <p:nvGrpSpPr>
            <p:cNvPr id="28" name="Group 27">
              <a:extLst>
                <a:ext uri="{FF2B5EF4-FFF2-40B4-BE49-F238E27FC236}">
                  <a16:creationId xmlns:a16="http://schemas.microsoft.com/office/drawing/2014/main" id="{413CA1C0-21F2-F62C-4D28-5B0ECF70BAD9}"/>
                </a:ext>
              </a:extLst>
            </p:cNvPr>
            <p:cNvGrpSpPr/>
            <p:nvPr/>
          </p:nvGrpSpPr>
          <p:grpSpPr>
            <a:xfrm>
              <a:off x="6037306" y="2876025"/>
              <a:ext cx="2829881" cy="1480772"/>
              <a:chOff x="5745265" y="3146497"/>
              <a:chExt cx="3168981" cy="1480772"/>
            </a:xfrm>
          </p:grpSpPr>
          <p:sp>
            <p:nvSpPr>
              <p:cNvPr id="24" name="TextBox 23">
                <a:extLst>
                  <a:ext uri="{FF2B5EF4-FFF2-40B4-BE49-F238E27FC236}">
                    <a16:creationId xmlns:a16="http://schemas.microsoft.com/office/drawing/2014/main" id="{679D0602-1DA9-DFEA-7347-1EAC3022F077}"/>
                  </a:ext>
                </a:extLst>
              </p:cNvPr>
              <p:cNvSpPr txBox="1"/>
              <p:nvPr/>
            </p:nvSpPr>
            <p:spPr>
              <a:xfrm>
                <a:off x="5745265" y="3146497"/>
                <a:ext cx="3168981" cy="1480772"/>
              </a:xfrm>
              <a:prstGeom prst="rect">
                <a:avLst/>
              </a:prstGeom>
              <a:noFill/>
              <a:ln w="19050">
                <a:solidFill>
                  <a:srgbClr val="CF5C78"/>
                </a:solidFill>
              </a:ln>
            </p:spPr>
            <p:txBody>
              <a:bodyPr wrap="square" rtlCol="0">
                <a:noAutofit/>
              </a:bodyPr>
              <a:lstStyle/>
              <a:p>
                <a:endParaRPr lang="en-US" dirty="0">
                  <a:latin typeface="Avenir Book" panose="02000503020000020003" pitchFamily="2" charset="0"/>
                </a:endParaRPr>
              </a:p>
            </p:txBody>
          </p:sp>
          <p:grpSp>
            <p:nvGrpSpPr>
              <p:cNvPr id="19" name="Group 18">
                <a:extLst>
                  <a:ext uri="{FF2B5EF4-FFF2-40B4-BE49-F238E27FC236}">
                    <a16:creationId xmlns:a16="http://schemas.microsoft.com/office/drawing/2014/main" id="{C8B5EAAB-C853-7150-65A7-8BA98B25E1E5}"/>
                  </a:ext>
                </a:extLst>
              </p:cNvPr>
              <p:cNvGrpSpPr/>
              <p:nvPr/>
            </p:nvGrpSpPr>
            <p:grpSpPr>
              <a:xfrm>
                <a:off x="5745265" y="3278808"/>
                <a:ext cx="3168981" cy="1202544"/>
                <a:chOff x="5865609" y="2618867"/>
                <a:chExt cx="3168981" cy="1202544"/>
              </a:xfrm>
            </p:grpSpPr>
            <p:sp>
              <p:nvSpPr>
                <p:cNvPr id="15" name="Google Shape;340;p47">
                  <a:extLst>
                    <a:ext uri="{FF2B5EF4-FFF2-40B4-BE49-F238E27FC236}">
                      <a16:creationId xmlns:a16="http://schemas.microsoft.com/office/drawing/2014/main" id="{CAC83195-52B4-57BC-17CB-F0497FBE4B96}"/>
                    </a:ext>
                  </a:extLst>
                </p:cNvPr>
                <p:cNvSpPr txBox="1"/>
                <p:nvPr/>
              </p:nvSpPr>
              <p:spPr>
                <a:xfrm>
                  <a:off x="5865610" y="2618867"/>
                  <a:ext cx="3168980" cy="49241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2000" b="1" i="0" u="none" strike="noStrike" cap="none" dirty="0">
                      <a:solidFill>
                        <a:srgbClr val="0E589B"/>
                      </a:solidFill>
                      <a:latin typeface="Avenir Book" panose="02000503020000020003" pitchFamily="2" charset="0"/>
                      <a:ea typeface="Nunito"/>
                      <a:cs typeface="Nunito"/>
                      <a:sym typeface="Nunito"/>
                    </a:rPr>
                    <a:t>Educate Employees</a:t>
                  </a:r>
                  <a:endParaRPr sz="2000" b="0" i="0" u="none" strike="noStrike" cap="none" dirty="0">
                    <a:solidFill>
                      <a:srgbClr val="0E589B"/>
                    </a:solidFill>
                    <a:latin typeface="Avenir Book" panose="02000503020000020003" pitchFamily="2" charset="0"/>
                    <a:ea typeface="Nunito Medium"/>
                    <a:cs typeface="Nunito Medium"/>
                    <a:sym typeface="Nunito Medium"/>
                  </a:endParaRPr>
                </a:p>
              </p:txBody>
            </p:sp>
            <p:sp>
              <p:nvSpPr>
                <p:cNvPr id="16" name="Google Shape;343;p47">
                  <a:extLst>
                    <a:ext uri="{FF2B5EF4-FFF2-40B4-BE49-F238E27FC236}">
                      <a16:creationId xmlns:a16="http://schemas.microsoft.com/office/drawing/2014/main" id="{54A6647D-9132-5671-8441-C435A261B51D}"/>
                    </a:ext>
                  </a:extLst>
                </p:cNvPr>
                <p:cNvSpPr txBox="1"/>
                <p:nvPr/>
              </p:nvSpPr>
              <p:spPr>
                <a:xfrm>
                  <a:off x="5865609" y="3174911"/>
                  <a:ext cx="3168980" cy="64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200" b="0" i="0" u="none" strike="noStrike" cap="none" dirty="0">
                      <a:solidFill>
                        <a:srgbClr val="0E589B"/>
                      </a:solidFill>
                      <a:latin typeface="Avenir Book" panose="02000503020000020003" pitchFamily="2" charset="0"/>
                      <a:ea typeface="Nunito"/>
                      <a:cs typeface="Nunito"/>
                      <a:sym typeface="Nunito"/>
                    </a:rPr>
                    <a:t>Educate employees to take ownership and control of their health benefits and personal health decisions</a:t>
                  </a:r>
                  <a:endParaRPr sz="1200" b="0" i="0" u="none" strike="noStrike" cap="none" dirty="0">
                    <a:solidFill>
                      <a:srgbClr val="0E589B"/>
                    </a:solidFill>
                    <a:latin typeface="Avenir Book" panose="02000503020000020003" pitchFamily="2" charset="0"/>
                    <a:sym typeface="Arial"/>
                  </a:endParaRPr>
                </a:p>
              </p:txBody>
            </p:sp>
          </p:grpSp>
        </p:grpSp>
      </p:grpSp>
    </p:spTree>
    <p:extLst>
      <p:ext uri="{BB962C8B-B14F-4D97-AF65-F5344CB8AC3E}">
        <p14:creationId xmlns:p14="http://schemas.microsoft.com/office/powerpoint/2010/main" val="337044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2" name="Group 32">
            <a:extLst>
              <a:ext uri="{FF2B5EF4-FFF2-40B4-BE49-F238E27FC236}">
                <a16:creationId xmlns:a16="http://schemas.microsoft.com/office/drawing/2014/main" id="{0116697E-1F0B-E7F6-AA4B-5DE918ECA913}"/>
              </a:ext>
            </a:extLst>
          </p:cNvPr>
          <p:cNvGrpSpPr/>
          <p:nvPr/>
        </p:nvGrpSpPr>
        <p:grpSpPr>
          <a:xfrm>
            <a:off x="514350" y="408158"/>
            <a:ext cx="996453" cy="287095"/>
            <a:chOff x="0" y="28576"/>
            <a:chExt cx="2657209" cy="765506"/>
          </a:xfrm>
        </p:grpSpPr>
        <p:sp>
          <p:nvSpPr>
            <p:cNvPr id="3" name="AutoShape 33">
              <a:extLst>
                <a:ext uri="{FF2B5EF4-FFF2-40B4-BE49-F238E27FC236}">
                  <a16:creationId xmlns:a16="http://schemas.microsoft.com/office/drawing/2014/main" id="{A8C3C824-6BCA-4676-1159-6AE978B94316}"/>
                </a:ext>
              </a:extLst>
            </p:cNvPr>
            <p:cNvSpPr/>
            <p:nvPr/>
          </p:nvSpPr>
          <p:spPr>
            <a:xfrm>
              <a:off x="0" y="389467"/>
              <a:ext cx="1289032" cy="12700"/>
            </a:xfrm>
            <a:prstGeom prst="rect">
              <a:avLst/>
            </a:prstGeom>
            <a:solidFill>
              <a:srgbClr val="00589B"/>
            </a:solidFill>
          </p:spPr>
        </p:sp>
        <p:sp>
          <p:nvSpPr>
            <p:cNvPr id="4" name="TextBox 34">
              <a:extLst>
                <a:ext uri="{FF2B5EF4-FFF2-40B4-BE49-F238E27FC236}">
                  <a16:creationId xmlns:a16="http://schemas.microsoft.com/office/drawing/2014/main" id="{BAE0A1C6-45B1-2022-58C4-6E4E26B57C28}"/>
                </a:ext>
              </a:extLst>
            </p:cNvPr>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10</a:t>
              </a:r>
            </a:p>
          </p:txBody>
        </p:sp>
      </p:grpSp>
      <p:grpSp>
        <p:nvGrpSpPr>
          <p:cNvPr id="5" name="Group 2">
            <a:extLst>
              <a:ext uri="{FF2B5EF4-FFF2-40B4-BE49-F238E27FC236}">
                <a16:creationId xmlns:a16="http://schemas.microsoft.com/office/drawing/2014/main" id="{1028BA24-612E-A9CE-6D98-A7C21F20B144}"/>
              </a:ext>
            </a:extLst>
          </p:cNvPr>
          <p:cNvGrpSpPr/>
          <p:nvPr/>
        </p:nvGrpSpPr>
        <p:grpSpPr>
          <a:xfrm>
            <a:off x="1484411" y="457844"/>
            <a:ext cx="6451326" cy="325901"/>
            <a:chOff x="2495088" y="-732824"/>
            <a:chExt cx="17203536" cy="2798632"/>
          </a:xfrm>
        </p:grpSpPr>
        <p:sp>
          <p:nvSpPr>
            <p:cNvPr id="6" name="TextBox 4">
              <a:extLst>
                <a:ext uri="{FF2B5EF4-FFF2-40B4-BE49-F238E27FC236}">
                  <a16:creationId xmlns:a16="http://schemas.microsoft.com/office/drawing/2014/main" id="{8C8D08BE-DDC2-0779-9C5F-41CEFD6BFD4A}"/>
                </a:ext>
              </a:extLst>
            </p:cNvPr>
            <p:cNvSpPr txBox="1"/>
            <p:nvPr/>
          </p:nvSpPr>
          <p:spPr>
            <a:xfrm>
              <a:off x="3048000" y="-732824"/>
              <a:ext cx="16650624" cy="26242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980"/>
                </a:lnSpc>
              </a:pPr>
              <a:r>
                <a:rPr lang="en-US" sz="2800" dirty="0">
                  <a:solidFill>
                    <a:srgbClr val="00589B"/>
                  </a:solidFill>
                  <a:latin typeface="Avenir Book" panose="02000503020000020003" pitchFamily="2" charset="0"/>
                </a:rPr>
                <a:t>Employer ICHRA Costs</a:t>
              </a:r>
            </a:p>
          </p:txBody>
        </p:sp>
        <p:sp>
          <p:nvSpPr>
            <p:cNvPr id="7" name="AutoShape 5">
              <a:extLst>
                <a:ext uri="{FF2B5EF4-FFF2-40B4-BE49-F238E27FC236}">
                  <a16:creationId xmlns:a16="http://schemas.microsoft.com/office/drawing/2014/main" id="{27AD7A27-2273-10E6-E55E-C949388B9102}"/>
                </a:ext>
              </a:extLst>
            </p:cNvPr>
            <p:cNvSpPr/>
            <p:nvPr/>
          </p:nvSpPr>
          <p:spPr>
            <a:xfrm>
              <a:off x="2495088" y="2053108"/>
              <a:ext cx="16650624" cy="12700"/>
            </a:xfrm>
            <a:prstGeom prst="rect">
              <a:avLst/>
            </a:prstGeom>
            <a:solidFill>
              <a:srgbClr val="00589B"/>
            </a:solidFill>
          </p:spPr>
        </p:sp>
      </p:grpSp>
      <p:sp>
        <p:nvSpPr>
          <p:cNvPr id="9" name="TextBox 8">
            <a:extLst>
              <a:ext uri="{FF2B5EF4-FFF2-40B4-BE49-F238E27FC236}">
                <a16:creationId xmlns:a16="http://schemas.microsoft.com/office/drawing/2014/main" id="{1F49F390-749C-7B2E-3409-F2DEB00C0A28}"/>
              </a:ext>
            </a:extLst>
          </p:cNvPr>
          <p:cNvSpPr txBox="1"/>
          <p:nvPr/>
        </p:nvSpPr>
        <p:spPr>
          <a:xfrm>
            <a:off x="3490376" y="800302"/>
            <a:ext cx="4238019" cy="253916"/>
          </a:xfrm>
          <a:prstGeom prst="rect">
            <a:avLst/>
          </a:prstGeom>
          <a:noFill/>
        </p:spPr>
        <p:txBody>
          <a:bodyPr wrap="square" rtlCol="0">
            <a:spAutoFit/>
          </a:bodyPr>
          <a:lstStyle/>
          <a:p>
            <a:pPr algn="r"/>
            <a:r>
              <a:rPr lang="en-US" sz="1050" b="1" dirty="0">
                <a:solidFill>
                  <a:srgbClr val="00589B"/>
                </a:solidFill>
                <a:latin typeface="Avenir Book" panose="02000503020000020003" pitchFamily="2" charset="0"/>
              </a:rPr>
              <a:t>benefitbay</a:t>
            </a:r>
            <a:endParaRPr lang="en-US" sz="1050" b="1" dirty="0">
              <a:latin typeface="Avenir Book" panose="02000503020000020003" pitchFamily="2" charset="0"/>
            </a:endParaRPr>
          </a:p>
        </p:txBody>
      </p:sp>
      <p:grpSp>
        <p:nvGrpSpPr>
          <p:cNvPr id="41" name="Group 40">
            <a:extLst>
              <a:ext uri="{FF2B5EF4-FFF2-40B4-BE49-F238E27FC236}">
                <a16:creationId xmlns:a16="http://schemas.microsoft.com/office/drawing/2014/main" id="{D29A7969-0152-E808-9FC0-176B6E9CFD64}"/>
              </a:ext>
            </a:extLst>
          </p:cNvPr>
          <p:cNvGrpSpPr/>
          <p:nvPr/>
        </p:nvGrpSpPr>
        <p:grpSpPr>
          <a:xfrm>
            <a:off x="1168622" y="1251682"/>
            <a:ext cx="6806754" cy="3433973"/>
            <a:chOff x="513149" y="915476"/>
            <a:chExt cx="6738687" cy="3817688"/>
          </a:xfrm>
        </p:grpSpPr>
        <p:sp>
          <p:nvSpPr>
            <p:cNvPr id="16" name="TextBox 15">
              <a:extLst>
                <a:ext uri="{FF2B5EF4-FFF2-40B4-BE49-F238E27FC236}">
                  <a16:creationId xmlns:a16="http://schemas.microsoft.com/office/drawing/2014/main" id="{62348B40-780B-B716-EBE6-4C5459E1FE35}"/>
                </a:ext>
              </a:extLst>
            </p:cNvPr>
            <p:cNvSpPr txBox="1"/>
            <p:nvPr/>
          </p:nvSpPr>
          <p:spPr>
            <a:xfrm>
              <a:off x="1892163" y="915476"/>
              <a:ext cx="5359673" cy="1267300"/>
            </a:xfrm>
            <a:prstGeom prst="rect">
              <a:avLst/>
            </a:prstGeom>
            <a:noFill/>
            <a:ln w="12700" cap="flat">
              <a:solidFill>
                <a:srgbClr val="0E589B"/>
              </a:solidFill>
              <a:miter lim="400000"/>
            </a:ln>
            <a:effectLst/>
            <a:sp3d/>
          </p:spPr>
          <p:style>
            <a:lnRef idx="0">
              <a:scrgbClr r="0" g="0" b="0"/>
            </a:lnRef>
            <a:fillRef idx="0">
              <a:scrgbClr r="0" g="0" b="0"/>
            </a:fillRef>
            <a:effectRef idx="0">
              <a:scrgbClr r="0" g="0" b="0"/>
            </a:effectRef>
            <a:fontRef idx="none"/>
          </p:style>
          <p:txBody>
            <a:bodyPr wrap="square" lIns="91440" tIns="45720" rIns="91440" bIns="45720" anchor="b">
              <a:noAutofit/>
            </a:bodyPr>
            <a:lstStyle/>
            <a:p>
              <a:r>
                <a:rPr lang="en-US" sz="1300" b="1" dirty="0">
                  <a:solidFill>
                    <a:srgbClr val="0E589B"/>
                  </a:solidFill>
                  <a:latin typeface="Avenir Book" panose="02000503020000020003" pitchFamily="2" charset="0"/>
                  <a:cs typeface="Calibri"/>
                </a:rPr>
                <a:t>Compliance Review and Plan Document Setup Fee</a:t>
              </a:r>
            </a:p>
            <a:p>
              <a:endParaRPr lang="en-US" sz="1300" dirty="0">
                <a:solidFill>
                  <a:srgbClr val="0E589B"/>
                </a:solidFill>
                <a:latin typeface="Avenir Book" panose="02000503020000020003" pitchFamily="2" charset="0"/>
                <a:ea typeface="Calibri" panose="020F0502020204030204" pitchFamily="34" charset="0"/>
                <a:cs typeface="Calibri"/>
              </a:endParaRPr>
            </a:p>
            <a:p>
              <a:endParaRPr lang="en-US" sz="1300" dirty="0">
                <a:solidFill>
                  <a:srgbClr val="0E589B"/>
                </a:solidFill>
                <a:latin typeface="Avenir Book" panose="02000503020000020003" pitchFamily="2" charset="0"/>
                <a:ea typeface="Calibri" panose="020F0502020204030204" pitchFamily="34" charset="0"/>
                <a:cs typeface="Calibri"/>
              </a:endParaRPr>
            </a:p>
            <a:p>
              <a:r>
                <a:rPr lang="en-US" sz="1000" dirty="0">
                  <a:solidFill>
                    <a:srgbClr val="0E589B"/>
                  </a:solidFill>
                  <a:latin typeface="Avenir Book" panose="02000503020000020003" pitchFamily="2" charset="0"/>
                  <a:ea typeface="Calibri" panose="020F0502020204030204" pitchFamily="34" charset="0"/>
                  <a:cs typeface="Calibri"/>
                </a:rPr>
                <a:t>Each year affordability testing and compliance will be reviewed, and you have the chance to make updates to your ICHRA contribution.  After the annual compliance review you will receive a new calendar year ICHRA plan document.</a:t>
              </a:r>
              <a:endParaRPr lang="en-US" sz="1000" dirty="0">
                <a:solidFill>
                  <a:srgbClr val="0E589B"/>
                </a:solidFill>
                <a:effectLst/>
                <a:latin typeface="Avenir Book" panose="02000503020000020003" pitchFamily="2" charset="0"/>
                <a:ea typeface="Calibri" panose="020F0502020204030204" pitchFamily="34" charset="0"/>
                <a:cs typeface="Calibri" panose="020F0502020204030204" pitchFamily="34" charset="0"/>
              </a:endParaRPr>
            </a:p>
          </p:txBody>
        </p:sp>
        <p:grpSp>
          <p:nvGrpSpPr>
            <p:cNvPr id="40" name="Group 39">
              <a:extLst>
                <a:ext uri="{FF2B5EF4-FFF2-40B4-BE49-F238E27FC236}">
                  <a16:creationId xmlns:a16="http://schemas.microsoft.com/office/drawing/2014/main" id="{F54A09D1-0660-92ED-BCF1-58926292A0C0}"/>
                </a:ext>
              </a:extLst>
            </p:cNvPr>
            <p:cNvGrpSpPr/>
            <p:nvPr/>
          </p:nvGrpSpPr>
          <p:grpSpPr>
            <a:xfrm>
              <a:off x="513149" y="922446"/>
              <a:ext cx="6738686" cy="3810718"/>
              <a:chOff x="513149" y="922446"/>
              <a:chExt cx="6738686" cy="3810718"/>
            </a:xfrm>
          </p:grpSpPr>
          <p:grpSp>
            <p:nvGrpSpPr>
              <p:cNvPr id="15" name="Group 14">
                <a:extLst>
                  <a:ext uri="{FF2B5EF4-FFF2-40B4-BE49-F238E27FC236}">
                    <a16:creationId xmlns:a16="http://schemas.microsoft.com/office/drawing/2014/main" id="{051458B7-4CB8-914A-38F5-7298EC7FCDFE}"/>
                  </a:ext>
                </a:extLst>
              </p:cNvPr>
              <p:cNvGrpSpPr/>
              <p:nvPr/>
            </p:nvGrpSpPr>
            <p:grpSpPr>
              <a:xfrm>
                <a:off x="513149" y="922446"/>
                <a:ext cx="1390229" cy="3810718"/>
                <a:chOff x="131353" y="821409"/>
                <a:chExt cx="1390229" cy="3810718"/>
              </a:xfrm>
            </p:grpSpPr>
            <p:grpSp>
              <p:nvGrpSpPr>
                <p:cNvPr id="20" name="Group 19">
                  <a:extLst>
                    <a:ext uri="{FF2B5EF4-FFF2-40B4-BE49-F238E27FC236}">
                      <a16:creationId xmlns:a16="http://schemas.microsoft.com/office/drawing/2014/main" id="{27873DBF-607B-2BD7-16B8-2B2D6334C2E1}"/>
                    </a:ext>
                  </a:extLst>
                </p:cNvPr>
                <p:cNvGrpSpPr/>
                <p:nvPr/>
              </p:nvGrpSpPr>
              <p:grpSpPr>
                <a:xfrm>
                  <a:off x="131355" y="1192947"/>
                  <a:ext cx="1390226" cy="900548"/>
                  <a:chOff x="1695" y="659261"/>
                  <a:chExt cx="1653056" cy="1098000"/>
                </a:xfrm>
              </p:grpSpPr>
              <p:sp>
                <p:nvSpPr>
                  <p:cNvPr id="36" name="Rectangle 35">
                    <a:extLst>
                      <a:ext uri="{FF2B5EF4-FFF2-40B4-BE49-F238E27FC236}">
                        <a16:creationId xmlns:a16="http://schemas.microsoft.com/office/drawing/2014/main" id="{CFD39957-2927-23B6-CB01-0FFB47CFC9FA}"/>
                      </a:ext>
                    </a:extLst>
                  </p:cNvPr>
                  <p:cNvSpPr/>
                  <p:nvPr/>
                </p:nvSpPr>
                <p:spPr>
                  <a:xfrm>
                    <a:off x="1695" y="659261"/>
                    <a:ext cx="1653056" cy="1098000"/>
                  </a:xfrm>
                  <a:prstGeom prst="rect">
                    <a:avLst/>
                  </a:prstGeom>
                  <a:noFill/>
                  <a:ln>
                    <a:solidFill>
                      <a:srgbClr val="0E589B">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TextBox 36">
                    <a:extLst>
                      <a:ext uri="{FF2B5EF4-FFF2-40B4-BE49-F238E27FC236}">
                        <a16:creationId xmlns:a16="http://schemas.microsoft.com/office/drawing/2014/main" id="{9C02B9D6-4011-5E3B-508F-F7530CC1A6F7}"/>
                      </a:ext>
                    </a:extLst>
                  </p:cNvPr>
                  <p:cNvSpPr txBox="1"/>
                  <p:nvPr/>
                </p:nvSpPr>
                <p:spPr>
                  <a:xfrm>
                    <a:off x="1695" y="659261"/>
                    <a:ext cx="1653056" cy="109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ctr" anchorCtr="0">
                    <a:noAutofit/>
                  </a:bodyPr>
                  <a:lstStyle/>
                  <a:p>
                    <a:pPr marL="171450" lvl="1" indent="-171450" algn="ctr" defTabSz="711200">
                      <a:lnSpc>
                        <a:spcPct val="90000"/>
                      </a:lnSpc>
                      <a:spcBef>
                        <a:spcPct val="0"/>
                      </a:spcBef>
                      <a:spcAft>
                        <a:spcPct val="15000"/>
                      </a:spcAft>
                      <a:buNone/>
                    </a:pPr>
                    <a:r>
                      <a:rPr lang="en-US" sz="1600" kern="1200" dirty="0">
                        <a:solidFill>
                          <a:srgbClr val="0E589B"/>
                        </a:solidFill>
                        <a:latin typeface="Avenir Book" panose="02000503020000020003" pitchFamily="2" charset="0"/>
                      </a:rPr>
                      <a:t>$250 Fee</a:t>
                    </a:r>
                  </a:p>
                  <a:p>
                    <a:pPr marL="171450" lvl="1" indent="-171450" algn="ctr" defTabSz="711200">
                      <a:lnSpc>
                        <a:spcPct val="90000"/>
                      </a:lnSpc>
                      <a:spcBef>
                        <a:spcPct val="0"/>
                      </a:spcBef>
                      <a:spcAft>
                        <a:spcPct val="15000"/>
                      </a:spcAft>
                      <a:buNone/>
                    </a:pPr>
                    <a:r>
                      <a:rPr lang="en-US" sz="1600" kern="1200" dirty="0">
                        <a:solidFill>
                          <a:srgbClr val="0E589B"/>
                        </a:solidFill>
                        <a:latin typeface="Avenir Book" panose="02000503020000020003" pitchFamily="2" charset="0"/>
                      </a:rPr>
                      <a:t>Annual</a:t>
                    </a:r>
                  </a:p>
                </p:txBody>
              </p:sp>
            </p:grpSp>
            <p:grpSp>
              <p:nvGrpSpPr>
                <p:cNvPr id="21" name="Group 20">
                  <a:extLst>
                    <a:ext uri="{FF2B5EF4-FFF2-40B4-BE49-F238E27FC236}">
                      <a16:creationId xmlns:a16="http://schemas.microsoft.com/office/drawing/2014/main" id="{38C353EE-F214-D394-C9CF-6F1537F21C1D}"/>
                    </a:ext>
                  </a:extLst>
                </p:cNvPr>
                <p:cNvGrpSpPr/>
                <p:nvPr/>
              </p:nvGrpSpPr>
              <p:grpSpPr>
                <a:xfrm>
                  <a:off x="131357" y="2093495"/>
                  <a:ext cx="1390225" cy="360456"/>
                  <a:chOff x="1886179" y="21256"/>
                  <a:chExt cx="1653056" cy="661222"/>
                </a:xfrm>
              </p:grpSpPr>
              <p:sp>
                <p:nvSpPr>
                  <p:cNvPr id="34" name="Rectangle 33">
                    <a:extLst>
                      <a:ext uri="{FF2B5EF4-FFF2-40B4-BE49-F238E27FC236}">
                        <a16:creationId xmlns:a16="http://schemas.microsoft.com/office/drawing/2014/main" id="{E477E996-0AA1-5EF3-8F24-09EE0E1F6BCE}"/>
                      </a:ext>
                    </a:extLst>
                  </p:cNvPr>
                  <p:cNvSpPr/>
                  <p:nvPr/>
                </p:nvSpPr>
                <p:spPr>
                  <a:xfrm>
                    <a:off x="1886179" y="21256"/>
                    <a:ext cx="1653056" cy="661222"/>
                  </a:xfrm>
                  <a:prstGeom prst="rect">
                    <a:avLst/>
                  </a:prstGeom>
                  <a:solidFill>
                    <a:schemeClr val="bg1"/>
                  </a:solidFill>
                  <a:ln>
                    <a:solidFill>
                      <a:srgbClr val="0E589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5EEF7253-A75E-0DE2-22DC-78B927821D2E}"/>
                      </a:ext>
                    </a:extLst>
                  </p:cNvPr>
                  <p:cNvSpPr txBox="1"/>
                  <p:nvPr/>
                </p:nvSpPr>
                <p:spPr>
                  <a:xfrm>
                    <a:off x="1886179" y="21256"/>
                    <a:ext cx="1653056" cy="661222"/>
                  </a:xfrm>
                  <a:prstGeom prst="rect">
                    <a:avLst/>
                  </a:prstGeom>
                  <a:solidFill>
                    <a:srgbClr val="0E589B"/>
                  </a:solidFill>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b="1" i="0" kern="1200" dirty="0">
                        <a:solidFill>
                          <a:schemeClr val="bg1"/>
                        </a:solidFill>
                        <a:latin typeface="Avenir Book" panose="02000503020000020003" pitchFamily="2" charset="0"/>
                      </a:rPr>
                      <a:t>Administration</a:t>
                    </a:r>
                    <a:endParaRPr lang="en-US" kern="1200" dirty="0">
                      <a:solidFill>
                        <a:schemeClr val="bg1"/>
                      </a:solidFill>
                      <a:latin typeface="Avenir Book" panose="02000503020000020003" pitchFamily="2" charset="0"/>
                    </a:endParaRPr>
                  </a:p>
                </p:txBody>
              </p:sp>
            </p:grpSp>
            <p:grpSp>
              <p:nvGrpSpPr>
                <p:cNvPr id="22" name="Group 21">
                  <a:extLst>
                    <a:ext uri="{FF2B5EF4-FFF2-40B4-BE49-F238E27FC236}">
                      <a16:creationId xmlns:a16="http://schemas.microsoft.com/office/drawing/2014/main" id="{D84D54A8-1870-3C32-720E-26BDC155FE11}"/>
                    </a:ext>
                  </a:extLst>
                </p:cNvPr>
                <p:cNvGrpSpPr/>
                <p:nvPr/>
              </p:nvGrpSpPr>
              <p:grpSpPr>
                <a:xfrm>
                  <a:off x="131355" y="2465033"/>
                  <a:ext cx="1390227" cy="900548"/>
                  <a:chOff x="1886179" y="682478"/>
                  <a:chExt cx="1653056" cy="1098000"/>
                </a:xfrm>
              </p:grpSpPr>
              <p:sp>
                <p:nvSpPr>
                  <p:cNvPr id="32" name="Rectangle 31">
                    <a:extLst>
                      <a:ext uri="{FF2B5EF4-FFF2-40B4-BE49-F238E27FC236}">
                        <a16:creationId xmlns:a16="http://schemas.microsoft.com/office/drawing/2014/main" id="{EF4760FD-418C-202F-3AE4-4555B3440BB2}"/>
                      </a:ext>
                    </a:extLst>
                  </p:cNvPr>
                  <p:cNvSpPr/>
                  <p:nvPr/>
                </p:nvSpPr>
                <p:spPr>
                  <a:xfrm>
                    <a:off x="1886179" y="682478"/>
                    <a:ext cx="1653056" cy="1098000"/>
                  </a:xfrm>
                  <a:prstGeom prst="rect">
                    <a:avLst/>
                  </a:prstGeom>
                  <a:noFill/>
                  <a:ln>
                    <a:solidFill>
                      <a:srgbClr val="0E589B">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TextBox 32">
                    <a:extLst>
                      <a:ext uri="{FF2B5EF4-FFF2-40B4-BE49-F238E27FC236}">
                        <a16:creationId xmlns:a16="http://schemas.microsoft.com/office/drawing/2014/main" id="{7B8A79E9-B389-E392-FCE0-D2E51C00D125}"/>
                      </a:ext>
                    </a:extLst>
                  </p:cNvPr>
                  <p:cNvSpPr txBox="1"/>
                  <p:nvPr/>
                </p:nvSpPr>
                <p:spPr>
                  <a:xfrm>
                    <a:off x="1886179" y="682478"/>
                    <a:ext cx="1653056" cy="109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ctr" anchorCtr="0">
                    <a:noAutofit/>
                  </a:bodyPr>
                  <a:lstStyle/>
                  <a:p>
                    <a:pPr marL="171450" lvl="1" indent="-171450" algn="ctr" defTabSz="711200">
                      <a:lnSpc>
                        <a:spcPct val="90000"/>
                      </a:lnSpc>
                      <a:spcBef>
                        <a:spcPct val="0"/>
                      </a:spcBef>
                      <a:spcAft>
                        <a:spcPct val="15000"/>
                      </a:spcAft>
                      <a:buNone/>
                    </a:pPr>
                    <a:r>
                      <a:rPr lang="en-US" sz="1600" kern="1200" dirty="0">
                        <a:solidFill>
                          <a:srgbClr val="0E589B"/>
                        </a:solidFill>
                        <a:latin typeface="Avenir Book" panose="02000503020000020003" pitchFamily="2" charset="0"/>
                      </a:rPr>
                      <a:t>$20 PEPM</a:t>
                    </a:r>
                  </a:p>
                  <a:p>
                    <a:pPr marL="171450" lvl="1" indent="-171450" algn="ctr" defTabSz="711200">
                      <a:lnSpc>
                        <a:spcPct val="90000"/>
                      </a:lnSpc>
                      <a:spcBef>
                        <a:spcPct val="0"/>
                      </a:spcBef>
                      <a:spcAft>
                        <a:spcPct val="15000"/>
                      </a:spcAft>
                      <a:buNone/>
                    </a:pPr>
                    <a:r>
                      <a:rPr lang="en-US" sz="1600" kern="1200" dirty="0">
                        <a:solidFill>
                          <a:srgbClr val="0E589B"/>
                        </a:solidFill>
                        <a:latin typeface="Avenir Book" panose="02000503020000020003" pitchFamily="2" charset="0"/>
                      </a:rPr>
                      <a:t>Monthly </a:t>
                    </a:r>
                  </a:p>
                </p:txBody>
              </p:sp>
            </p:grpSp>
            <p:grpSp>
              <p:nvGrpSpPr>
                <p:cNvPr id="23" name="Group 22">
                  <a:extLst>
                    <a:ext uri="{FF2B5EF4-FFF2-40B4-BE49-F238E27FC236}">
                      <a16:creationId xmlns:a16="http://schemas.microsoft.com/office/drawing/2014/main" id="{88695414-766D-3463-D3F8-7B8FE26D3F50}"/>
                    </a:ext>
                  </a:extLst>
                </p:cNvPr>
                <p:cNvGrpSpPr/>
                <p:nvPr/>
              </p:nvGrpSpPr>
              <p:grpSpPr>
                <a:xfrm>
                  <a:off x="131353" y="3365581"/>
                  <a:ext cx="1390225" cy="365997"/>
                  <a:chOff x="3770664" y="21256"/>
                  <a:chExt cx="1653056" cy="661222"/>
                </a:xfrm>
              </p:grpSpPr>
              <p:sp>
                <p:nvSpPr>
                  <p:cNvPr id="30" name="Rectangle 29">
                    <a:extLst>
                      <a:ext uri="{FF2B5EF4-FFF2-40B4-BE49-F238E27FC236}">
                        <a16:creationId xmlns:a16="http://schemas.microsoft.com/office/drawing/2014/main" id="{8E8034CB-88D4-8EDE-9D22-22026D7F9F76}"/>
                      </a:ext>
                    </a:extLst>
                  </p:cNvPr>
                  <p:cNvSpPr/>
                  <p:nvPr/>
                </p:nvSpPr>
                <p:spPr>
                  <a:xfrm>
                    <a:off x="3770664" y="21256"/>
                    <a:ext cx="1653056" cy="661222"/>
                  </a:xfrm>
                  <a:prstGeom prst="rect">
                    <a:avLst/>
                  </a:prstGeom>
                  <a:solidFill>
                    <a:schemeClr val="bg1"/>
                  </a:solidFill>
                  <a:ln>
                    <a:solidFill>
                      <a:srgbClr val="0E589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243ED1CC-EFBE-D3BC-EDC3-9A24AE2FE8E7}"/>
                      </a:ext>
                    </a:extLst>
                  </p:cNvPr>
                  <p:cNvSpPr txBox="1"/>
                  <p:nvPr/>
                </p:nvSpPr>
                <p:spPr>
                  <a:xfrm>
                    <a:off x="3770664" y="21256"/>
                    <a:ext cx="1653056" cy="661222"/>
                  </a:xfrm>
                  <a:prstGeom prst="rect">
                    <a:avLst/>
                  </a:prstGeom>
                  <a:solidFill>
                    <a:srgbClr val="0E589B"/>
                  </a:solidFill>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venir Book" panose="02000503020000020003" pitchFamily="2" charset="0"/>
                      </a:rPr>
                      <a:t>Consulting</a:t>
                    </a:r>
                    <a:endParaRPr lang="en-US" sz="1600" kern="1200" dirty="0">
                      <a:solidFill>
                        <a:schemeClr val="bg1"/>
                      </a:solidFill>
                      <a:latin typeface="Avenir Book" panose="02000503020000020003" pitchFamily="2" charset="0"/>
                    </a:endParaRPr>
                  </a:p>
                </p:txBody>
              </p:sp>
            </p:grpSp>
            <p:grpSp>
              <p:nvGrpSpPr>
                <p:cNvPr id="24" name="Group 23">
                  <a:extLst>
                    <a:ext uri="{FF2B5EF4-FFF2-40B4-BE49-F238E27FC236}">
                      <a16:creationId xmlns:a16="http://schemas.microsoft.com/office/drawing/2014/main" id="{D5B969C0-C65B-C719-F5AB-0E0EC59CD1C6}"/>
                    </a:ext>
                  </a:extLst>
                </p:cNvPr>
                <p:cNvGrpSpPr/>
                <p:nvPr/>
              </p:nvGrpSpPr>
              <p:grpSpPr>
                <a:xfrm>
                  <a:off x="131354" y="3731578"/>
                  <a:ext cx="1390226" cy="900549"/>
                  <a:chOff x="3770664" y="682478"/>
                  <a:chExt cx="1653056" cy="1098000"/>
                </a:xfrm>
              </p:grpSpPr>
              <p:sp>
                <p:nvSpPr>
                  <p:cNvPr id="28" name="Rectangle 27">
                    <a:extLst>
                      <a:ext uri="{FF2B5EF4-FFF2-40B4-BE49-F238E27FC236}">
                        <a16:creationId xmlns:a16="http://schemas.microsoft.com/office/drawing/2014/main" id="{58081D35-D605-AFAB-E46D-E6F3D0AE1472}"/>
                      </a:ext>
                    </a:extLst>
                  </p:cNvPr>
                  <p:cNvSpPr/>
                  <p:nvPr/>
                </p:nvSpPr>
                <p:spPr>
                  <a:xfrm>
                    <a:off x="3770664" y="682478"/>
                    <a:ext cx="1653056" cy="1098000"/>
                  </a:xfrm>
                  <a:prstGeom prst="rect">
                    <a:avLst/>
                  </a:prstGeom>
                  <a:noFill/>
                  <a:ln>
                    <a:solidFill>
                      <a:srgbClr val="0E589B">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TextBox 28">
                    <a:extLst>
                      <a:ext uri="{FF2B5EF4-FFF2-40B4-BE49-F238E27FC236}">
                        <a16:creationId xmlns:a16="http://schemas.microsoft.com/office/drawing/2014/main" id="{2DF195DF-2A31-76FF-28E9-E0306F96564B}"/>
                      </a:ext>
                    </a:extLst>
                  </p:cNvPr>
                  <p:cNvSpPr txBox="1"/>
                  <p:nvPr/>
                </p:nvSpPr>
                <p:spPr>
                  <a:xfrm>
                    <a:off x="3770664" y="682478"/>
                    <a:ext cx="1653056" cy="109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ctr" anchorCtr="0">
                    <a:noAutofit/>
                  </a:bodyPr>
                  <a:lstStyle/>
                  <a:p>
                    <a:pPr marL="7938" lvl="1" indent="-7938" algn="ctr" defTabSz="711200">
                      <a:lnSpc>
                        <a:spcPct val="90000"/>
                      </a:lnSpc>
                      <a:spcBef>
                        <a:spcPct val="0"/>
                      </a:spcBef>
                      <a:spcAft>
                        <a:spcPct val="15000"/>
                      </a:spcAft>
                      <a:buNone/>
                    </a:pPr>
                    <a:r>
                      <a:rPr lang="en-US" sz="1600" kern="1200" dirty="0">
                        <a:solidFill>
                          <a:srgbClr val="0E589B"/>
                        </a:solidFill>
                        <a:latin typeface="Avenir Book" panose="02000503020000020003" pitchFamily="2" charset="0"/>
                      </a:rPr>
                      <a:t>Determined by Broker</a:t>
                    </a:r>
                    <a:endParaRPr lang="en-US" sz="1600" kern="1200" dirty="0">
                      <a:solidFill>
                        <a:srgbClr val="00B050"/>
                      </a:solidFill>
                      <a:latin typeface="Avenir Book" panose="02000503020000020003" pitchFamily="2" charset="0"/>
                    </a:endParaRPr>
                  </a:p>
                </p:txBody>
              </p:sp>
            </p:grpSp>
            <p:grpSp>
              <p:nvGrpSpPr>
                <p:cNvPr id="25" name="Group 24">
                  <a:extLst>
                    <a:ext uri="{FF2B5EF4-FFF2-40B4-BE49-F238E27FC236}">
                      <a16:creationId xmlns:a16="http://schemas.microsoft.com/office/drawing/2014/main" id="{E855C067-3C99-DE89-E604-7191CD7E4D33}"/>
                    </a:ext>
                  </a:extLst>
                </p:cNvPr>
                <p:cNvGrpSpPr/>
                <p:nvPr/>
              </p:nvGrpSpPr>
              <p:grpSpPr>
                <a:xfrm>
                  <a:off x="131355" y="821409"/>
                  <a:ext cx="1390225" cy="365997"/>
                  <a:chOff x="3770664" y="21256"/>
                  <a:chExt cx="1653056" cy="661222"/>
                </a:xfrm>
                <a:solidFill>
                  <a:srgbClr val="0E589B"/>
                </a:solidFill>
              </p:grpSpPr>
              <p:sp>
                <p:nvSpPr>
                  <p:cNvPr id="26" name="Rectangle 25">
                    <a:extLst>
                      <a:ext uri="{FF2B5EF4-FFF2-40B4-BE49-F238E27FC236}">
                        <a16:creationId xmlns:a16="http://schemas.microsoft.com/office/drawing/2014/main" id="{CF86696B-E456-FEFD-8960-52F8BAA64AE7}"/>
                      </a:ext>
                    </a:extLst>
                  </p:cNvPr>
                  <p:cNvSpPr/>
                  <p:nvPr/>
                </p:nvSpPr>
                <p:spPr>
                  <a:xfrm>
                    <a:off x="3770664" y="21256"/>
                    <a:ext cx="1653056" cy="661222"/>
                  </a:xfrm>
                  <a:prstGeom prst="rect">
                    <a:avLst/>
                  </a:prstGeom>
                  <a:grpFill/>
                  <a:ln>
                    <a:solidFill>
                      <a:srgbClr val="0E589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365965A5-4ADE-EA67-E848-E68817D7954D}"/>
                      </a:ext>
                    </a:extLst>
                  </p:cNvPr>
                  <p:cNvSpPr txBox="1"/>
                  <p:nvPr/>
                </p:nvSpPr>
                <p:spPr>
                  <a:xfrm>
                    <a:off x="3770664" y="21256"/>
                    <a:ext cx="1653056" cy="6612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bg1"/>
                        </a:solidFill>
                        <a:latin typeface="Avenir Book" panose="02000503020000020003" pitchFamily="2" charset="0"/>
                      </a:rPr>
                      <a:t>Set Up</a:t>
                    </a:r>
                    <a:endParaRPr lang="en-US" sz="1600" kern="1200" dirty="0">
                      <a:solidFill>
                        <a:schemeClr val="bg1"/>
                      </a:solidFill>
                      <a:latin typeface="Avenir Book" panose="02000503020000020003" pitchFamily="2" charset="0"/>
                    </a:endParaRPr>
                  </a:p>
                </p:txBody>
              </p:sp>
            </p:grpSp>
          </p:grpSp>
          <p:sp>
            <p:nvSpPr>
              <p:cNvPr id="38" name="TextBox 37">
                <a:extLst>
                  <a:ext uri="{FF2B5EF4-FFF2-40B4-BE49-F238E27FC236}">
                    <a16:creationId xmlns:a16="http://schemas.microsoft.com/office/drawing/2014/main" id="{E2DAAA75-B713-02A8-A387-02F91313F0D3}"/>
                  </a:ext>
                </a:extLst>
              </p:cNvPr>
              <p:cNvSpPr txBox="1"/>
              <p:nvPr/>
            </p:nvSpPr>
            <p:spPr>
              <a:xfrm>
                <a:off x="1892163" y="3461129"/>
                <a:ext cx="5359672" cy="1272035"/>
              </a:xfrm>
              <a:prstGeom prst="rect">
                <a:avLst/>
              </a:prstGeom>
              <a:noFill/>
              <a:ln w="12700" cap="flat">
                <a:solidFill>
                  <a:srgbClr val="0E589B"/>
                </a:solidFill>
                <a:miter lim="400000"/>
              </a:ln>
              <a:effectLst/>
              <a:sp3d/>
            </p:spPr>
            <p:style>
              <a:lnRef idx="0">
                <a:scrgbClr r="0" g="0" b="0"/>
              </a:lnRef>
              <a:fillRef idx="0">
                <a:scrgbClr r="0" g="0" b="0"/>
              </a:fillRef>
              <a:effectRef idx="0">
                <a:scrgbClr r="0" g="0" b="0"/>
              </a:effectRef>
              <a:fontRef idx="none"/>
            </p:style>
            <p:txBody>
              <a:bodyPr wrap="square" lIns="91440" tIns="45720" rIns="91440" bIns="45720" anchor="b">
                <a:noAutofit/>
              </a:bodyPr>
              <a:lstStyle/>
              <a:p>
                <a:r>
                  <a:rPr lang="en-US" sz="1300" b="1" dirty="0">
                    <a:solidFill>
                      <a:srgbClr val="0E589B"/>
                    </a:solidFill>
                    <a:latin typeface="Avenir Book" panose="02000503020000020003" pitchFamily="2" charset="0"/>
                    <a:cs typeface="Calibri"/>
                  </a:rPr>
                  <a:t>PEPM Agency Consulting</a:t>
                </a:r>
              </a:p>
              <a:p>
                <a:endParaRPr lang="en-US" sz="1300" dirty="0">
                  <a:solidFill>
                    <a:srgbClr val="0E589B"/>
                  </a:solidFill>
                  <a:latin typeface="Avenir Book" panose="02000503020000020003" pitchFamily="2" charset="0"/>
                  <a:ea typeface="Calibri" panose="020F0502020204030204" pitchFamily="34" charset="0"/>
                  <a:cs typeface="Calibri"/>
                </a:endParaRPr>
              </a:p>
              <a:p>
                <a:endParaRPr lang="en-US" sz="1300" dirty="0">
                  <a:solidFill>
                    <a:srgbClr val="0E589B"/>
                  </a:solidFill>
                  <a:latin typeface="Avenir Book" panose="02000503020000020003" pitchFamily="2" charset="0"/>
                  <a:ea typeface="Calibri" panose="020F0502020204030204" pitchFamily="34" charset="0"/>
                  <a:cs typeface="Calibri"/>
                </a:endParaRPr>
              </a:p>
              <a:p>
                <a:r>
                  <a:rPr lang="en-US" sz="1000" dirty="0">
                    <a:solidFill>
                      <a:srgbClr val="0E589B"/>
                    </a:solidFill>
                    <a:latin typeface="Avenir Book" panose="02000503020000020003" pitchFamily="2" charset="0"/>
                    <a:ea typeface="Calibri" panose="020F0502020204030204" pitchFamily="34" charset="0"/>
                    <a:cs typeface="Calibri"/>
                  </a:rPr>
                  <a:t>Benefitbay will provide a consolidated Invoice for both the benefitbay administrative costs and your Agent's consulting fee. These fees are billed monthly based on the Actively enrolled employee count as-of the first of the month.</a:t>
                </a:r>
              </a:p>
            </p:txBody>
          </p:sp>
          <p:sp>
            <p:nvSpPr>
              <p:cNvPr id="39" name="TextBox 38">
                <a:extLst>
                  <a:ext uri="{FF2B5EF4-FFF2-40B4-BE49-F238E27FC236}">
                    <a16:creationId xmlns:a16="http://schemas.microsoft.com/office/drawing/2014/main" id="{1F57A42E-A6EE-BCED-23D7-0002835914CD}"/>
                  </a:ext>
                </a:extLst>
              </p:cNvPr>
              <p:cNvSpPr txBox="1"/>
              <p:nvPr/>
            </p:nvSpPr>
            <p:spPr>
              <a:xfrm>
                <a:off x="1892163" y="2192677"/>
                <a:ext cx="5359672" cy="1261884"/>
              </a:xfrm>
              <a:prstGeom prst="rect">
                <a:avLst/>
              </a:prstGeom>
              <a:noFill/>
              <a:ln w="12700" cap="flat">
                <a:solidFill>
                  <a:srgbClr val="0E589B"/>
                </a:solidFill>
                <a:miter lim="400000"/>
              </a:ln>
              <a:effectLst/>
              <a:sp3d/>
            </p:spPr>
            <p:style>
              <a:lnRef idx="0">
                <a:scrgbClr r="0" g="0" b="0"/>
              </a:lnRef>
              <a:fillRef idx="0">
                <a:scrgbClr r="0" g="0" b="0"/>
              </a:fillRef>
              <a:effectRef idx="0">
                <a:scrgbClr r="0" g="0" b="0"/>
              </a:effectRef>
              <a:fontRef idx="none"/>
            </p:style>
            <p:txBody>
              <a:bodyPr wrap="square" lIns="91440" tIns="45720" rIns="91440" bIns="45720" anchor="b">
                <a:noAutofit/>
              </a:bodyPr>
              <a:lstStyle/>
              <a:p>
                <a:r>
                  <a:rPr lang="en-US" sz="1300" b="1" dirty="0">
                    <a:solidFill>
                      <a:srgbClr val="0E589B"/>
                    </a:solidFill>
                    <a:latin typeface="Avenir Book" panose="02000503020000020003" pitchFamily="2" charset="0"/>
                    <a:cs typeface="Calibri"/>
                  </a:rPr>
                  <a:t>Per Enrolled Per Month (PEPM) </a:t>
                </a:r>
              </a:p>
              <a:p>
                <a:r>
                  <a:rPr lang="en-US" sz="1300" b="1" i="1" dirty="0">
                    <a:solidFill>
                      <a:srgbClr val="0E589B"/>
                    </a:solidFill>
                    <a:latin typeface="Avenir Book" panose="02000503020000020003" pitchFamily="2" charset="0"/>
                    <a:cs typeface="Calibri"/>
                  </a:rPr>
                  <a:t>(Minimum $200 </a:t>
                </a:r>
                <a:r>
                  <a:rPr lang="en-US" sz="1300" i="1" dirty="0">
                    <a:solidFill>
                      <a:srgbClr val="0E589B"/>
                    </a:solidFill>
                    <a:latin typeface="Avenir Book" panose="02000503020000020003" pitchFamily="2" charset="0"/>
                    <a:cs typeface="Calibri"/>
                  </a:rPr>
                  <a:t>Monthly Administration Costs)</a:t>
                </a:r>
                <a:endParaRPr lang="en-US" sz="1300" dirty="0">
                  <a:solidFill>
                    <a:srgbClr val="0E589B"/>
                  </a:solidFill>
                  <a:latin typeface="Avenir Book" panose="02000503020000020003" pitchFamily="2" charset="0"/>
                  <a:ea typeface="Calibri" panose="020F0502020204030204" pitchFamily="34" charset="0"/>
                  <a:cs typeface="Calibri"/>
                </a:endParaRPr>
              </a:p>
              <a:p>
                <a:r>
                  <a:rPr lang="en-US" sz="1000" dirty="0">
                    <a:solidFill>
                      <a:srgbClr val="0E589B"/>
                    </a:solidFill>
                    <a:latin typeface="Avenir Book" panose="02000503020000020003" pitchFamily="2" charset="0"/>
                    <a:ea typeface="Calibri" panose="020F0502020204030204" pitchFamily="34" charset="0"/>
                    <a:cs typeface="Calibri"/>
                  </a:rPr>
                  <a:t>Benefitbay will provide the monthly system access, software updates, employee and employer experience for the ICHRA solutions based on the actively enrolled employee count.  This includes unlimited access to the ARC accounts, employer visibility into carrier payments made, benefitbay support and success services.</a:t>
                </a:r>
                <a:endParaRPr lang="en-US" sz="1000" dirty="0">
                  <a:solidFill>
                    <a:srgbClr val="0E589B"/>
                  </a:solidFill>
                  <a:effectLst/>
                  <a:latin typeface="Avenir Book" panose="02000503020000020003" pitchFamily="2" charset="0"/>
                  <a:ea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415166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5847D90-215D-02BB-8C58-FB002216DCE3}"/>
              </a:ext>
            </a:extLst>
          </p:cNvPr>
          <p:cNvGrpSpPr/>
          <p:nvPr/>
        </p:nvGrpSpPr>
        <p:grpSpPr>
          <a:xfrm>
            <a:off x="919194" y="1469794"/>
            <a:ext cx="7305608" cy="2098809"/>
            <a:chOff x="152485" y="3194042"/>
            <a:chExt cx="9740811" cy="2798411"/>
          </a:xfrm>
        </p:grpSpPr>
        <p:grpSp>
          <p:nvGrpSpPr>
            <p:cNvPr id="12" name="Group 11">
              <a:extLst>
                <a:ext uri="{FF2B5EF4-FFF2-40B4-BE49-F238E27FC236}">
                  <a16:creationId xmlns:a16="http://schemas.microsoft.com/office/drawing/2014/main" id="{0FB83138-ECC3-4664-9266-DB2C004547D8}"/>
                </a:ext>
              </a:extLst>
            </p:cNvPr>
            <p:cNvGrpSpPr/>
            <p:nvPr/>
          </p:nvGrpSpPr>
          <p:grpSpPr>
            <a:xfrm>
              <a:off x="2587621" y="3194042"/>
              <a:ext cx="7305675" cy="2798411"/>
              <a:chOff x="635" y="3180002"/>
              <a:chExt cx="7305675" cy="2798411"/>
            </a:xfrm>
          </p:grpSpPr>
          <p:grpSp>
            <p:nvGrpSpPr>
              <p:cNvPr id="2" name="Group 2"/>
              <p:cNvGrpSpPr/>
              <p:nvPr/>
            </p:nvGrpSpPr>
            <p:grpSpPr>
              <a:xfrm>
                <a:off x="635" y="3180002"/>
                <a:ext cx="2418080" cy="2798409"/>
                <a:chOff x="322" y="-1"/>
                <a:chExt cx="1226952" cy="1419933"/>
              </a:xfrm>
              <a:solidFill>
                <a:srgbClr val="00A0B0"/>
              </a:solidFill>
            </p:grpSpPr>
            <p:sp>
              <p:nvSpPr>
                <p:cNvPr id="3" name="Freeform 3"/>
                <p:cNvSpPr/>
                <p:nvPr/>
              </p:nvSpPr>
              <p:spPr>
                <a:xfrm>
                  <a:off x="322" y="-1"/>
                  <a:ext cx="1226952" cy="1419933"/>
                </a:xfrm>
                <a:custGeom>
                  <a:avLst/>
                  <a:gdLst/>
                  <a:ahLst/>
                  <a:cxnLst/>
                  <a:rect l="l" t="t" r="r" b="b"/>
                  <a:pathLst>
                    <a:path w="1226952" h="1419933">
                      <a:moveTo>
                        <a:pt x="0" y="0"/>
                      </a:moveTo>
                      <a:lnTo>
                        <a:pt x="1226952" y="0"/>
                      </a:lnTo>
                      <a:lnTo>
                        <a:pt x="1226952" y="1419933"/>
                      </a:lnTo>
                      <a:lnTo>
                        <a:pt x="0" y="1419933"/>
                      </a:lnTo>
                      <a:close/>
                    </a:path>
                  </a:pathLst>
                </a:custGeom>
                <a:solidFill>
                  <a:srgbClr val="CF5C78"/>
                </a:solidFill>
              </p:spPr>
              <p:txBody>
                <a:bodyPr/>
                <a:lstStyle/>
                <a:p>
                  <a:endParaRPr lang="en-US" sz="1050" dirty="0">
                    <a:latin typeface="Avenir Book" panose="02000503020000020003" pitchFamily="2" charset="0"/>
                  </a:endParaRPr>
                </a:p>
              </p:txBody>
            </p:sp>
          </p:grpSp>
          <p:grpSp>
            <p:nvGrpSpPr>
              <p:cNvPr id="4" name="Group 4"/>
              <p:cNvGrpSpPr/>
              <p:nvPr/>
            </p:nvGrpSpPr>
            <p:grpSpPr>
              <a:xfrm>
                <a:off x="2441575" y="3180003"/>
                <a:ext cx="2418080" cy="2798409"/>
                <a:chOff x="0" y="0"/>
                <a:chExt cx="1226952" cy="1419933"/>
              </a:xfrm>
            </p:grpSpPr>
            <p:sp>
              <p:nvSpPr>
                <p:cNvPr id="5" name="Freeform 5"/>
                <p:cNvSpPr/>
                <p:nvPr/>
              </p:nvSpPr>
              <p:spPr>
                <a:xfrm>
                  <a:off x="0" y="0"/>
                  <a:ext cx="1226952" cy="1419933"/>
                </a:xfrm>
                <a:custGeom>
                  <a:avLst/>
                  <a:gdLst/>
                  <a:ahLst/>
                  <a:cxnLst/>
                  <a:rect l="l" t="t" r="r" b="b"/>
                  <a:pathLst>
                    <a:path w="1226952" h="1419933">
                      <a:moveTo>
                        <a:pt x="0" y="0"/>
                      </a:moveTo>
                      <a:lnTo>
                        <a:pt x="1226952" y="0"/>
                      </a:lnTo>
                      <a:lnTo>
                        <a:pt x="1226952" y="1419933"/>
                      </a:lnTo>
                      <a:lnTo>
                        <a:pt x="0" y="1419933"/>
                      </a:lnTo>
                      <a:close/>
                    </a:path>
                  </a:pathLst>
                </a:custGeom>
                <a:solidFill>
                  <a:srgbClr val="00A0B0"/>
                </a:solidFill>
              </p:spPr>
              <p:txBody>
                <a:bodyPr/>
                <a:lstStyle/>
                <a:p>
                  <a:endParaRPr lang="en-US" sz="1050">
                    <a:latin typeface="Avenir Book" panose="02000503020000020003" pitchFamily="2" charset="0"/>
                  </a:endParaRPr>
                </a:p>
              </p:txBody>
            </p:sp>
          </p:grpSp>
          <p:grpSp>
            <p:nvGrpSpPr>
              <p:cNvPr id="6" name="Group 6"/>
              <p:cNvGrpSpPr/>
              <p:nvPr/>
            </p:nvGrpSpPr>
            <p:grpSpPr>
              <a:xfrm>
                <a:off x="4888230" y="3180004"/>
                <a:ext cx="2418080" cy="2798409"/>
                <a:chOff x="0" y="0"/>
                <a:chExt cx="1226952" cy="1419933"/>
              </a:xfrm>
              <a:solidFill>
                <a:srgbClr val="F5DF4D"/>
              </a:solidFill>
            </p:grpSpPr>
            <p:sp>
              <p:nvSpPr>
                <p:cNvPr id="7" name="Freeform 7"/>
                <p:cNvSpPr/>
                <p:nvPr/>
              </p:nvSpPr>
              <p:spPr>
                <a:xfrm>
                  <a:off x="0" y="0"/>
                  <a:ext cx="1226952" cy="1419933"/>
                </a:xfrm>
                <a:custGeom>
                  <a:avLst/>
                  <a:gdLst/>
                  <a:ahLst/>
                  <a:cxnLst/>
                  <a:rect l="l" t="t" r="r" b="b"/>
                  <a:pathLst>
                    <a:path w="1226952" h="1419933">
                      <a:moveTo>
                        <a:pt x="0" y="0"/>
                      </a:moveTo>
                      <a:lnTo>
                        <a:pt x="1226952" y="0"/>
                      </a:lnTo>
                      <a:lnTo>
                        <a:pt x="1226952" y="1419933"/>
                      </a:lnTo>
                      <a:lnTo>
                        <a:pt x="0" y="1419933"/>
                      </a:lnTo>
                      <a:close/>
                    </a:path>
                  </a:pathLst>
                </a:custGeom>
                <a:grpFill/>
              </p:spPr>
            </p:sp>
          </p:grpSp>
        </p:grpSp>
        <p:sp>
          <p:nvSpPr>
            <p:cNvPr id="11" name="Freeform 7">
              <a:extLst>
                <a:ext uri="{FF2B5EF4-FFF2-40B4-BE49-F238E27FC236}">
                  <a16:creationId xmlns:a16="http://schemas.microsoft.com/office/drawing/2014/main" id="{51A57986-80EF-EBF7-5A79-39ABB86336D4}"/>
                </a:ext>
              </a:extLst>
            </p:cNvPr>
            <p:cNvSpPr/>
            <p:nvPr/>
          </p:nvSpPr>
          <p:spPr>
            <a:xfrm>
              <a:off x="152485" y="3194042"/>
              <a:ext cx="2418080" cy="2798409"/>
            </a:xfrm>
            <a:custGeom>
              <a:avLst/>
              <a:gdLst/>
              <a:ahLst/>
              <a:cxnLst/>
              <a:rect l="l" t="t" r="r" b="b"/>
              <a:pathLst>
                <a:path w="1226952" h="1419933">
                  <a:moveTo>
                    <a:pt x="0" y="0"/>
                  </a:moveTo>
                  <a:lnTo>
                    <a:pt x="1226952" y="0"/>
                  </a:lnTo>
                  <a:lnTo>
                    <a:pt x="1226952" y="1419933"/>
                  </a:lnTo>
                  <a:lnTo>
                    <a:pt x="0" y="1419933"/>
                  </a:lnTo>
                  <a:close/>
                </a:path>
              </a:pathLst>
            </a:custGeom>
            <a:solidFill>
              <a:srgbClr val="0E589B"/>
            </a:solidFill>
          </p:spPr>
        </p:sp>
      </p:grpSp>
      <p:sp>
        <p:nvSpPr>
          <p:cNvPr id="16" name="AutoShape 16"/>
          <p:cNvSpPr/>
          <p:nvPr/>
        </p:nvSpPr>
        <p:spPr>
          <a:xfrm>
            <a:off x="1612984" y="1093810"/>
            <a:ext cx="5918029" cy="4763"/>
          </a:xfrm>
          <a:prstGeom prst="rect">
            <a:avLst/>
          </a:prstGeom>
          <a:solidFill>
            <a:srgbClr val="00589B"/>
          </a:solidFill>
        </p:spPr>
      </p:sp>
      <p:sp>
        <p:nvSpPr>
          <p:cNvPr id="17" name="TextBox 17"/>
          <p:cNvSpPr txBox="1"/>
          <p:nvPr/>
        </p:nvSpPr>
        <p:spPr>
          <a:xfrm>
            <a:off x="1248603" y="512602"/>
            <a:ext cx="6462310" cy="401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00"/>
              </a:lnSpc>
            </a:pPr>
            <a:r>
              <a:rPr lang="en-US" sz="3000" dirty="0">
                <a:solidFill>
                  <a:srgbClr val="00589B"/>
                </a:solidFill>
                <a:latin typeface="Avenir Book" panose="02000503020000020003" pitchFamily="2" charset="0"/>
              </a:rPr>
              <a:t>We’re Excited to Partner with you!</a:t>
            </a:r>
          </a:p>
        </p:txBody>
      </p:sp>
      <p:sp>
        <p:nvSpPr>
          <p:cNvPr id="42" name="TextBox 34">
            <a:extLst>
              <a:ext uri="{FF2B5EF4-FFF2-40B4-BE49-F238E27FC236}">
                <a16:creationId xmlns:a16="http://schemas.microsoft.com/office/drawing/2014/main" id="{C6F1BE70-F3A5-DF4D-B4D0-91CF92698F4F}"/>
              </a:ext>
            </a:extLst>
          </p:cNvPr>
          <p:cNvSpPr txBox="1"/>
          <p:nvPr/>
        </p:nvSpPr>
        <p:spPr>
          <a:xfrm>
            <a:off x="1094397" y="1657519"/>
            <a:ext cx="483387" cy="2870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chemeClr val="bg1"/>
                </a:solidFill>
                <a:latin typeface="Avenir Book" panose="02000503020000020003" pitchFamily="2" charset="0"/>
              </a:rPr>
              <a:t>01</a:t>
            </a:r>
          </a:p>
        </p:txBody>
      </p:sp>
      <p:sp>
        <p:nvSpPr>
          <p:cNvPr id="43" name="TextBox 34">
            <a:extLst>
              <a:ext uri="{FF2B5EF4-FFF2-40B4-BE49-F238E27FC236}">
                <a16:creationId xmlns:a16="http://schemas.microsoft.com/office/drawing/2014/main" id="{F8164E7B-01AD-AA49-A82A-E44CE75EA4B8}"/>
              </a:ext>
            </a:extLst>
          </p:cNvPr>
          <p:cNvSpPr txBox="1"/>
          <p:nvPr/>
        </p:nvSpPr>
        <p:spPr>
          <a:xfrm>
            <a:off x="2925102" y="1657518"/>
            <a:ext cx="483387" cy="2870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chemeClr val="bg1"/>
                </a:solidFill>
                <a:latin typeface="Avenir Book" panose="02000503020000020003" pitchFamily="2" charset="0"/>
              </a:rPr>
              <a:t>02</a:t>
            </a:r>
          </a:p>
        </p:txBody>
      </p:sp>
      <p:sp>
        <p:nvSpPr>
          <p:cNvPr id="44" name="TextBox 34">
            <a:extLst>
              <a:ext uri="{FF2B5EF4-FFF2-40B4-BE49-F238E27FC236}">
                <a16:creationId xmlns:a16="http://schemas.microsoft.com/office/drawing/2014/main" id="{2CE94BFB-711B-724C-BA89-CD87F88FF0ED}"/>
              </a:ext>
            </a:extLst>
          </p:cNvPr>
          <p:cNvSpPr txBox="1"/>
          <p:nvPr/>
        </p:nvSpPr>
        <p:spPr>
          <a:xfrm>
            <a:off x="6572667" y="1654900"/>
            <a:ext cx="483387" cy="2870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04</a:t>
            </a:r>
            <a:endParaRPr lang="en-US" sz="2000" dirty="0">
              <a:solidFill>
                <a:schemeClr val="bg1"/>
              </a:solidFill>
              <a:latin typeface="Avenir Book" panose="02000503020000020003" pitchFamily="2" charset="0"/>
            </a:endParaRPr>
          </a:p>
        </p:txBody>
      </p:sp>
      <p:sp>
        <p:nvSpPr>
          <p:cNvPr id="8" name="TextBox 7">
            <a:extLst>
              <a:ext uri="{FF2B5EF4-FFF2-40B4-BE49-F238E27FC236}">
                <a16:creationId xmlns:a16="http://schemas.microsoft.com/office/drawing/2014/main" id="{FA645332-C53F-D674-1065-F61AA4FF0AD1}"/>
              </a:ext>
            </a:extLst>
          </p:cNvPr>
          <p:cNvSpPr txBox="1"/>
          <p:nvPr/>
        </p:nvSpPr>
        <p:spPr>
          <a:xfrm>
            <a:off x="1094397" y="1942117"/>
            <a:ext cx="1392127" cy="1200329"/>
          </a:xfrm>
          <a:prstGeom prst="rect">
            <a:avLst/>
          </a:prstGeom>
          <a:noFill/>
        </p:spPr>
        <p:txBody>
          <a:bodyPr wrap="square" rtlCol="0">
            <a:spAutoFit/>
          </a:bodyPr>
          <a:lstStyle/>
          <a:p>
            <a:r>
              <a:rPr lang="en-US" sz="1200" dirty="0">
                <a:solidFill>
                  <a:schemeClr val="bg1"/>
                </a:solidFill>
                <a:latin typeface="Avenir Book" panose="02000503020000020003" pitchFamily="2" charset="0"/>
              </a:rPr>
              <a:t>As a benefitbay partner, you unlock the power of personalized benefits for your clients.</a:t>
            </a:r>
          </a:p>
        </p:txBody>
      </p:sp>
      <p:sp>
        <p:nvSpPr>
          <p:cNvPr id="10" name="TextBox 9">
            <a:extLst>
              <a:ext uri="{FF2B5EF4-FFF2-40B4-BE49-F238E27FC236}">
                <a16:creationId xmlns:a16="http://schemas.microsoft.com/office/drawing/2014/main" id="{9011F7FA-0FCC-93E5-70F0-57505F80D7CE}"/>
              </a:ext>
            </a:extLst>
          </p:cNvPr>
          <p:cNvSpPr txBox="1"/>
          <p:nvPr/>
        </p:nvSpPr>
        <p:spPr>
          <a:xfrm>
            <a:off x="6572667" y="1941998"/>
            <a:ext cx="1476932" cy="1446550"/>
          </a:xfrm>
          <a:prstGeom prst="rect">
            <a:avLst/>
          </a:prstGeom>
          <a:noFill/>
        </p:spPr>
        <p:txBody>
          <a:bodyPr wrap="square" rtlCol="0">
            <a:spAutoFit/>
          </a:bodyPr>
          <a:lstStyle/>
          <a:p>
            <a:r>
              <a:rPr lang="en-US" sz="1100" b="1" dirty="0">
                <a:solidFill>
                  <a:srgbClr val="939597"/>
                </a:solidFill>
                <a:latin typeface="Avenir Book" panose="02000503020000020003" pitchFamily="2" charset="0"/>
              </a:rPr>
              <a:t>Our human-first, technology-second approach to Customer Success that is proven to deliver positive outcomes for all stakeholders.</a:t>
            </a:r>
          </a:p>
        </p:txBody>
      </p:sp>
      <p:sp>
        <p:nvSpPr>
          <p:cNvPr id="15" name="TextBox 34">
            <a:extLst>
              <a:ext uri="{FF2B5EF4-FFF2-40B4-BE49-F238E27FC236}">
                <a16:creationId xmlns:a16="http://schemas.microsoft.com/office/drawing/2014/main" id="{685B75D5-0F14-83B8-323E-0E669DEB89EC}"/>
              </a:ext>
            </a:extLst>
          </p:cNvPr>
          <p:cNvSpPr txBox="1"/>
          <p:nvPr/>
        </p:nvSpPr>
        <p:spPr>
          <a:xfrm>
            <a:off x="4760571" y="1657518"/>
            <a:ext cx="483387" cy="2870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chemeClr val="bg1"/>
                </a:solidFill>
                <a:latin typeface="Avenir Book" panose="02000503020000020003" pitchFamily="2" charset="0"/>
              </a:rPr>
              <a:t>03</a:t>
            </a:r>
          </a:p>
        </p:txBody>
      </p:sp>
      <p:sp>
        <p:nvSpPr>
          <p:cNvPr id="18" name="TextBox 17">
            <a:extLst>
              <a:ext uri="{FF2B5EF4-FFF2-40B4-BE49-F238E27FC236}">
                <a16:creationId xmlns:a16="http://schemas.microsoft.com/office/drawing/2014/main" id="{D04E6C56-49F9-8D1B-1B1B-70B1144ACC4F}"/>
              </a:ext>
            </a:extLst>
          </p:cNvPr>
          <p:cNvSpPr txBox="1"/>
          <p:nvPr/>
        </p:nvSpPr>
        <p:spPr>
          <a:xfrm>
            <a:off x="2925102" y="1941966"/>
            <a:ext cx="1497377" cy="1384995"/>
          </a:xfrm>
          <a:prstGeom prst="rect">
            <a:avLst/>
          </a:prstGeom>
          <a:noFill/>
        </p:spPr>
        <p:txBody>
          <a:bodyPr wrap="square" rtlCol="0">
            <a:spAutoFit/>
          </a:bodyPr>
          <a:lstStyle/>
          <a:p>
            <a:r>
              <a:rPr lang="en-US" sz="1200" dirty="0">
                <a:solidFill>
                  <a:schemeClr val="bg1"/>
                </a:solidFill>
                <a:latin typeface="Avenir Book" panose="02000503020000020003" pitchFamily="2" charset="0"/>
              </a:rPr>
              <a:t>The benefitbay FULCRUM tool gives you the power to compare costs, benefits and plan options from group and IFPs.</a:t>
            </a:r>
          </a:p>
        </p:txBody>
      </p:sp>
      <p:sp>
        <p:nvSpPr>
          <p:cNvPr id="13" name="TextBox 17">
            <a:extLst>
              <a:ext uri="{FF2B5EF4-FFF2-40B4-BE49-F238E27FC236}">
                <a16:creationId xmlns:a16="http://schemas.microsoft.com/office/drawing/2014/main" id="{797C5369-8A96-0F2E-782A-0D8FE5FED6B2}"/>
              </a:ext>
            </a:extLst>
          </p:cNvPr>
          <p:cNvSpPr txBox="1"/>
          <p:nvPr/>
        </p:nvSpPr>
        <p:spPr>
          <a:xfrm>
            <a:off x="1340844" y="3939822"/>
            <a:ext cx="6462310"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400" dirty="0">
                <a:solidFill>
                  <a:srgbClr val="00589B"/>
                </a:solidFill>
                <a:latin typeface="Avenir Book" panose="02000503020000020003" pitchFamily="2" charset="0"/>
              </a:rPr>
              <a:t>Next Steps:</a:t>
            </a:r>
            <a:br>
              <a:rPr lang="en-US" sz="2400" dirty="0">
                <a:solidFill>
                  <a:srgbClr val="00589B"/>
                </a:solidFill>
                <a:latin typeface="Avenir Book" panose="02000503020000020003" pitchFamily="2" charset="0"/>
              </a:rPr>
            </a:br>
            <a:r>
              <a:rPr lang="en-US" sz="2400" dirty="0">
                <a:solidFill>
                  <a:srgbClr val="00589B"/>
                </a:solidFill>
                <a:latin typeface="Avenir Book" panose="02000503020000020003" pitchFamily="2" charset="0"/>
              </a:rPr>
              <a:t>Ready to schedule a demo?</a:t>
            </a:r>
          </a:p>
        </p:txBody>
      </p:sp>
      <p:sp>
        <p:nvSpPr>
          <p:cNvPr id="19" name="TextBox 18">
            <a:extLst>
              <a:ext uri="{FF2B5EF4-FFF2-40B4-BE49-F238E27FC236}">
                <a16:creationId xmlns:a16="http://schemas.microsoft.com/office/drawing/2014/main" id="{FC2D2DC4-2D18-451E-4F9C-F6CC080D3B4B}"/>
              </a:ext>
            </a:extLst>
          </p:cNvPr>
          <p:cNvSpPr txBox="1"/>
          <p:nvPr/>
        </p:nvSpPr>
        <p:spPr>
          <a:xfrm>
            <a:off x="4669008" y="1941965"/>
            <a:ext cx="1497377" cy="1200329"/>
          </a:xfrm>
          <a:prstGeom prst="rect">
            <a:avLst/>
          </a:prstGeom>
          <a:noFill/>
        </p:spPr>
        <p:txBody>
          <a:bodyPr wrap="square" rtlCol="0">
            <a:spAutoFit/>
          </a:bodyPr>
          <a:lstStyle/>
          <a:p>
            <a:r>
              <a:rPr lang="en-US" sz="1200" dirty="0">
                <a:solidFill>
                  <a:schemeClr val="bg1"/>
                </a:solidFill>
                <a:latin typeface="Avenir Book" panose="02000503020000020003" pitchFamily="2" charset="0"/>
              </a:rPr>
              <a:t>ARC accounts help maintain tax advantages. ER’s fund account so </a:t>
            </a:r>
            <a:r>
              <a:rPr lang="en-US" sz="1200">
                <a:solidFill>
                  <a:schemeClr val="bg1"/>
                </a:solidFill>
                <a:latin typeface="Avenir Book" panose="02000503020000020003" pitchFamily="2" charset="0"/>
              </a:rPr>
              <a:t>EE’s have ease of mind.   </a:t>
            </a:r>
            <a:endParaRPr lang="en-US" sz="12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76661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1"/>
          <p:cNvSpPr txBox="1"/>
          <p:nvPr/>
        </p:nvSpPr>
        <p:spPr>
          <a:xfrm>
            <a:off x="398875" y="2095650"/>
            <a:ext cx="3887700" cy="68015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dirty="0">
                <a:solidFill>
                  <a:srgbClr val="373737"/>
                </a:solidFill>
                <a:latin typeface="Avenir Book" panose="02000503020000020003" pitchFamily="2" charset="0"/>
                <a:ea typeface="Nunito Medium"/>
                <a:cs typeface="Nunito Medium"/>
                <a:sym typeface="Nunito Medium"/>
              </a:rPr>
              <a:t>We are focused on helping our customers unlock the power of personalized benefits.</a:t>
            </a:r>
            <a:endParaRPr dirty="0">
              <a:solidFill>
                <a:srgbClr val="373737"/>
              </a:solidFill>
              <a:latin typeface="Avenir Book" panose="02000503020000020003" pitchFamily="2" charset="0"/>
              <a:ea typeface="Nunito Medium"/>
              <a:cs typeface="Nunito Medium"/>
              <a:sym typeface="Nunito Medium"/>
            </a:endParaRPr>
          </a:p>
        </p:txBody>
      </p:sp>
      <p:sp>
        <p:nvSpPr>
          <p:cNvPr id="171" name="Google Shape;171;p41"/>
          <p:cNvSpPr txBox="1"/>
          <p:nvPr/>
        </p:nvSpPr>
        <p:spPr>
          <a:xfrm>
            <a:off x="281523" y="1514375"/>
            <a:ext cx="4005000" cy="569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2500" b="1" i="0" u="none" strike="noStrike" cap="none" dirty="0">
                <a:solidFill>
                  <a:srgbClr val="00589B"/>
                </a:solidFill>
                <a:latin typeface="Avenir Book" panose="02000503020000020003" pitchFamily="2" charset="0"/>
                <a:ea typeface="Nunito"/>
                <a:cs typeface="Nunito"/>
                <a:sym typeface="Nunito"/>
              </a:rPr>
              <a:t>We are benefitbay</a:t>
            </a:r>
            <a:endParaRPr sz="2500" b="0" i="0" u="none" strike="noStrike" cap="none" dirty="0">
              <a:solidFill>
                <a:srgbClr val="00589B"/>
              </a:solidFill>
              <a:latin typeface="Avenir Book" panose="02000503020000020003" pitchFamily="2" charset="0"/>
              <a:ea typeface="Nunito Medium"/>
              <a:cs typeface="Nunito Medium"/>
              <a:sym typeface="Nunito Medium"/>
            </a:endParaRPr>
          </a:p>
        </p:txBody>
      </p:sp>
      <p:cxnSp>
        <p:nvCxnSpPr>
          <p:cNvPr id="172" name="Google Shape;172;p41"/>
          <p:cNvCxnSpPr/>
          <p:nvPr/>
        </p:nvCxnSpPr>
        <p:spPr>
          <a:xfrm>
            <a:off x="4572000" y="1445525"/>
            <a:ext cx="0" cy="2657100"/>
          </a:xfrm>
          <a:prstGeom prst="straightConnector1">
            <a:avLst/>
          </a:prstGeom>
          <a:noFill/>
          <a:ln w="9525" cap="flat" cmpd="sng">
            <a:solidFill>
              <a:schemeClr val="dk2"/>
            </a:solidFill>
            <a:prstDash val="solid"/>
            <a:round/>
            <a:headEnd type="none" w="sm" len="sm"/>
            <a:tailEnd type="none" w="sm" len="sm"/>
          </a:ln>
        </p:spPr>
      </p:cxnSp>
      <p:pic>
        <p:nvPicPr>
          <p:cNvPr id="173" name="Google Shape;173;p41"/>
          <p:cNvPicPr preferRelativeResize="0"/>
          <p:nvPr/>
        </p:nvPicPr>
        <p:blipFill>
          <a:blip r:embed="rId3"/>
          <a:srcRect l="3780" r="3780"/>
          <a:stretch/>
        </p:blipFill>
        <p:spPr>
          <a:xfrm>
            <a:off x="4384487" y="823438"/>
            <a:ext cx="4477990" cy="32791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Google Shape;180;p42"/>
          <p:cNvSpPr txBox="1"/>
          <p:nvPr/>
        </p:nvSpPr>
        <p:spPr>
          <a:xfrm>
            <a:off x="1084853" y="3552976"/>
            <a:ext cx="7043100" cy="1179780"/>
          </a:xfrm>
          <a:prstGeom prst="rect">
            <a:avLst/>
          </a:prstGeom>
          <a:noFill/>
          <a:ln>
            <a:noFill/>
          </a:ln>
        </p:spPr>
        <p:txBody>
          <a:bodyPr spcFirstLastPara="1" wrap="square" lIns="91425" tIns="91425" rIns="91425" bIns="91425" anchor="t" anchorCtr="0">
            <a:spAutoFit/>
          </a:bodyPr>
          <a:lstStyle/>
          <a:p>
            <a:pPr marL="381000" lvl="0" indent="-228600" algn="l" rtl="0">
              <a:lnSpc>
                <a:spcPct val="100000"/>
              </a:lnSpc>
              <a:spcBef>
                <a:spcPts val="0"/>
              </a:spcBef>
              <a:spcAft>
                <a:spcPts val="0"/>
              </a:spcAft>
              <a:buClr>
                <a:srgbClr val="0E589B"/>
              </a:buClr>
              <a:buSzPts val="1200"/>
              <a:buFont typeface="Arial" panose="020B0604020202020204" pitchFamily="34" charset="0"/>
              <a:buChar char="•"/>
            </a:pPr>
            <a:r>
              <a:rPr lang="en" sz="1200" b="1" dirty="0">
                <a:solidFill>
                  <a:srgbClr val="0E589B"/>
                </a:solidFill>
                <a:latin typeface="Avenir Book" panose="02000503020000020003" pitchFamily="2" charset="0"/>
                <a:ea typeface="Nunito"/>
                <a:cs typeface="Nunito"/>
                <a:sym typeface="Nunito"/>
              </a:rPr>
              <a:t>Soaring group rate increases have made conventional group benefits financially unsustainable for employers and employees.</a:t>
            </a:r>
            <a:endParaRPr lang="en-US" sz="1200" b="1" dirty="0">
              <a:solidFill>
                <a:srgbClr val="0E589B"/>
              </a:solidFill>
              <a:latin typeface="Avenir Book" panose="02000503020000020003" pitchFamily="2" charset="0"/>
              <a:ea typeface="Nunito"/>
              <a:cs typeface="Nunito"/>
              <a:sym typeface="Nunito"/>
            </a:endParaRPr>
          </a:p>
          <a:p>
            <a:pPr marL="381000" lvl="0" indent="-228600" algn="l" rtl="0">
              <a:lnSpc>
                <a:spcPct val="100000"/>
              </a:lnSpc>
              <a:spcBef>
                <a:spcPts val="1000"/>
              </a:spcBef>
              <a:spcAft>
                <a:spcPts val="1000"/>
              </a:spcAft>
              <a:buClr>
                <a:srgbClr val="0E589B"/>
              </a:buClr>
              <a:buSzPts val="1200"/>
              <a:buFont typeface="Arial" panose="020B0604020202020204" pitchFamily="34" charset="0"/>
              <a:buChar char="•"/>
            </a:pPr>
            <a:r>
              <a:rPr lang="en" sz="1200" b="1" dirty="0">
                <a:solidFill>
                  <a:srgbClr val="0E589B"/>
                </a:solidFill>
                <a:latin typeface="Avenir Book" panose="02000503020000020003" pitchFamily="2" charset="0"/>
                <a:ea typeface="Nunito"/>
                <a:cs typeface="Nunito"/>
                <a:sym typeface="Nunito"/>
              </a:rPr>
              <a:t>“Future of Work” trends compound the problem with increasing employee dissatisfaction and growing administrative burden for employers.</a:t>
            </a:r>
            <a:endParaRPr lang="en-US" sz="1200" b="1" dirty="0">
              <a:solidFill>
                <a:srgbClr val="0E589B"/>
              </a:solidFill>
              <a:latin typeface="Avenir Book" panose="02000503020000020003" pitchFamily="2" charset="0"/>
              <a:ea typeface="Nunito"/>
              <a:cs typeface="Nunito"/>
              <a:sym typeface="Nunito"/>
            </a:endParaRPr>
          </a:p>
        </p:txBody>
      </p:sp>
      <p:grpSp>
        <p:nvGrpSpPr>
          <p:cNvPr id="19" name="Group 18">
            <a:extLst>
              <a:ext uri="{FF2B5EF4-FFF2-40B4-BE49-F238E27FC236}">
                <a16:creationId xmlns:a16="http://schemas.microsoft.com/office/drawing/2014/main" id="{056E8BA2-8822-7794-F72C-A0C54ED2F9C0}"/>
              </a:ext>
            </a:extLst>
          </p:cNvPr>
          <p:cNvGrpSpPr/>
          <p:nvPr/>
        </p:nvGrpSpPr>
        <p:grpSpPr>
          <a:xfrm>
            <a:off x="6256966" y="1264971"/>
            <a:ext cx="1405008" cy="2077251"/>
            <a:chOff x="5347647" y="1264971"/>
            <a:chExt cx="1405008" cy="2077251"/>
          </a:xfrm>
        </p:grpSpPr>
        <p:sp>
          <p:nvSpPr>
            <p:cNvPr id="191" name="Google Shape;191;p42"/>
            <p:cNvSpPr txBox="1"/>
            <p:nvPr/>
          </p:nvSpPr>
          <p:spPr>
            <a:xfrm>
              <a:off x="5347647" y="2849810"/>
              <a:ext cx="1405008"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000" b="1" dirty="0">
                  <a:solidFill>
                    <a:srgbClr val="0E589B"/>
                  </a:solidFill>
                  <a:latin typeface="Avenir Book" panose="02000503020000020003" pitchFamily="2" charset="0"/>
                  <a:ea typeface="Nunito"/>
                  <a:cs typeface="Nunito"/>
                  <a:sym typeface="Nunito"/>
                </a:rPr>
                <a:t>Pandemic Made Trends Permanent</a:t>
              </a:r>
              <a:endParaRPr sz="1000" b="1" dirty="0">
                <a:solidFill>
                  <a:srgbClr val="0E589B"/>
                </a:solidFill>
                <a:latin typeface="Avenir Book" panose="02000503020000020003" pitchFamily="2" charset="0"/>
                <a:ea typeface="Nunito"/>
                <a:cs typeface="Nunito"/>
                <a:sym typeface="Nunito"/>
              </a:endParaRPr>
            </a:p>
          </p:txBody>
        </p:sp>
        <p:sp>
          <p:nvSpPr>
            <p:cNvPr id="194" name="Google Shape;194;p42"/>
            <p:cNvSpPr txBox="1"/>
            <p:nvPr/>
          </p:nvSpPr>
          <p:spPr>
            <a:xfrm>
              <a:off x="5477925" y="1772929"/>
              <a:ext cx="1145130"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000" b="1" dirty="0">
                  <a:solidFill>
                    <a:srgbClr val="0E589B"/>
                  </a:solidFill>
                  <a:latin typeface="Avenir Book" panose="02000503020000020003" pitchFamily="2" charset="0"/>
                  <a:ea typeface="Nunito"/>
                  <a:cs typeface="Nunito"/>
                  <a:sym typeface="Nunito"/>
                </a:rPr>
                <a:t>Short Employee Tenure</a:t>
              </a:r>
              <a:endParaRPr sz="1000" b="1" baseline="30000" dirty="0">
                <a:solidFill>
                  <a:srgbClr val="0E589B"/>
                </a:solidFill>
                <a:latin typeface="Avenir Book" panose="02000503020000020003" pitchFamily="2" charset="0"/>
                <a:ea typeface="Nunito"/>
                <a:cs typeface="Nunito"/>
                <a:sym typeface="Nunito"/>
              </a:endParaRPr>
            </a:p>
          </p:txBody>
        </p:sp>
        <p:pic>
          <p:nvPicPr>
            <p:cNvPr id="7" name="Google Shape;192;p42">
              <a:extLst>
                <a:ext uri="{FF2B5EF4-FFF2-40B4-BE49-F238E27FC236}">
                  <a16:creationId xmlns:a16="http://schemas.microsoft.com/office/drawing/2014/main" id="{1C408F85-7552-AFAC-B803-BBBD952CE002}"/>
                </a:ext>
              </a:extLst>
            </p:cNvPr>
            <p:cNvPicPr preferRelativeResize="0"/>
            <p:nvPr/>
          </p:nvPicPr>
          <p:blipFill rotWithShape="1">
            <a:blip r:embed="rId3">
              <a:alphaModFix/>
            </a:blip>
            <a:srcRect/>
            <a:stretch/>
          </p:blipFill>
          <p:spPr>
            <a:xfrm>
              <a:off x="5780403" y="2300668"/>
              <a:ext cx="539496" cy="512064"/>
            </a:xfrm>
            <a:prstGeom prst="rect">
              <a:avLst/>
            </a:prstGeom>
            <a:noFill/>
            <a:ln>
              <a:noFill/>
            </a:ln>
          </p:spPr>
        </p:pic>
        <p:pic>
          <p:nvPicPr>
            <p:cNvPr id="10" name="Google Shape;195;p42">
              <a:extLst>
                <a:ext uri="{FF2B5EF4-FFF2-40B4-BE49-F238E27FC236}">
                  <a16:creationId xmlns:a16="http://schemas.microsoft.com/office/drawing/2014/main" id="{336323E0-A416-6045-7104-447C2EA03D94}"/>
                </a:ext>
              </a:extLst>
            </p:cNvPr>
            <p:cNvPicPr preferRelativeResize="0"/>
            <p:nvPr/>
          </p:nvPicPr>
          <p:blipFill rotWithShape="1">
            <a:blip r:embed="rId4">
              <a:alphaModFix/>
            </a:blip>
            <a:srcRect/>
            <a:stretch/>
          </p:blipFill>
          <p:spPr>
            <a:xfrm>
              <a:off x="5780403" y="1264971"/>
              <a:ext cx="540175" cy="514800"/>
            </a:xfrm>
            <a:prstGeom prst="rect">
              <a:avLst/>
            </a:prstGeom>
            <a:noFill/>
            <a:ln>
              <a:noFill/>
            </a:ln>
          </p:spPr>
        </p:pic>
      </p:grpSp>
      <p:grpSp>
        <p:nvGrpSpPr>
          <p:cNvPr id="18" name="Group 17">
            <a:extLst>
              <a:ext uri="{FF2B5EF4-FFF2-40B4-BE49-F238E27FC236}">
                <a16:creationId xmlns:a16="http://schemas.microsoft.com/office/drawing/2014/main" id="{F3AA4A78-219F-9597-D397-4D6153F6A882}"/>
              </a:ext>
            </a:extLst>
          </p:cNvPr>
          <p:cNvGrpSpPr/>
          <p:nvPr/>
        </p:nvGrpSpPr>
        <p:grpSpPr>
          <a:xfrm>
            <a:off x="3898298" y="1267779"/>
            <a:ext cx="1237829" cy="2074443"/>
            <a:chOff x="3898298" y="1267779"/>
            <a:chExt cx="1237829" cy="2074443"/>
          </a:xfrm>
        </p:grpSpPr>
        <p:pic>
          <p:nvPicPr>
            <p:cNvPr id="8" name="Google Shape;198;p42">
              <a:extLst>
                <a:ext uri="{FF2B5EF4-FFF2-40B4-BE49-F238E27FC236}">
                  <a16:creationId xmlns:a16="http://schemas.microsoft.com/office/drawing/2014/main" id="{C8D4C51A-82FE-AD53-CCBE-376E94D8457D}"/>
                </a:ext>
              </a:extLst>
            </p:cNvPr>
            <p:cNvPicPr preferRelativeResize="0"/>
            <p:nvPr/>
          </p:nvPicPr>
          <p:blipFill rotWithShape="1">
            <a:blip r:embed="rId5">
              <a:alphaModFix/>
            </a:blip>
            <a:srcRect l="34066" r="41378"/>
            <a:stretch/>
          </p:blipFill>
          <p:spPr>
            <a:xfrm>
              <a:off x="4247126" y="2300700"/>
              <a:ext cx="540175" cy="512064"/>
            </a:xfrm>
            <a:prstGeom prst="rect">
              <a:avLst/>
            </a:prstGeom>
            <a:noFill/>
            <a:ln>
              <a:noFill/>
            </a:ln>
          </p:spPr>
        </p:pic>
        <p:sp>
          <p:nvSpPr>
            <p:cNvPr id="185" name="Google Shape;185;p42"/>
            <p:cNvSpPr txBox="1"/>
            <p:nvPr/>
          </p:nvSpPr>
          <p:spPr>
            <a:xfrm>
              <a:off x="3944650" y="1763099"/>
              <a:ext cx="1145130"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000" b="1" dirty="0">
                  <a:solidFill>
                    <a:srgbClr val="0E589B"/>
                  </a:solidFill>
                  <a:latin typeface="Avenir Book" panose="02000503020000020003" pitchFamily="2" charset="0"/>
                  <a:ea typeface="Nunito"/>
                  <a:cs typeface="Nunito"/>
                  <a:sym typeface="Nunito"/>
                </a:rPr>
                <a:t>Distributed Teams</a:t>
              </a:r>
              <a:endParaRPr sz="1000" b="1" dirty="0">
                <a:solidFill>
                  <a:srgbClr val="0E589B"/>
                </a:solidFill>
                <a:latin typeface="Avenir Book" panose="02000503020000020003" pitchFamily="2" charset="0"/>
                <a:ea typeface="Nunito"/>
                <a:cs typeface="Nunito"/>
                <a:sym typeface="Nunito"/>
              </a:endParaRPr>
            </a:p>
          </p:txBody>
        </p:sp>
        <p:sp>
          <p:nvSpPr>
            <p:cNvPr id="197" name="Google Shape;197;p42"/>
            <p:cNvSpPr txBox="1"/>
            <p:nvPr/>
          </p:nvSpPr>
          <p:spPr>
            <a:xfrm>
              <a:off x="3898298" y="2849810"/>
              <a:ext cx="1237829"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000" b="1" dirty="0">
                  <a:solidFill>
                    <a:srgbClr val="0E589B"/>
                  </a:solidFill>
                  <a:latin typeface="Avenir Book" panose="02000503020000020003" pitchFamily="2" charset="0"/>
                  <a:ea typeface="Nunito"/>
                  <a:cs typeface="Nunito"/>
                  <a:sym typeface="Nunito"/>
                </a:rPr>
                <a:t>Workplace Diversity</a:t>
              </a:r>
              <a:endParaRPr sz="1000" b="1" dirty="0">
                <a:solidFill>
                  <a:srgbClr val="0E589B"/>
                </a:solidFill>
                <a:latin typeface="Avenir Book" panose="02000503020000020003" pitchFamily="2" charset="0"/>
                <a:ea typeface="Nunito"/>
                <a:cs typeface="Nunito"/>
                <a:sym typeface="Nunito"/>
              </a:endParaRPr>
            </a:p>
          </p:txBody>
        </p:sp>
        <p:pic>
          <p:nvPicPr>
            <p:cNvPr id="13" name="Google Shape;186;p42">
              <a:extLst>
                <a:ext uri="{FF2B5EF4-FFF2-40B4-BE49-F238E27FC236}">
                  <a16:creationId xmlns:a16="http://schemas.microsoft.com/office/drawing/2014/main" id="{3896F356-1A7D-ABF1-5991-D9EBBE9E3878}"/>
                </a:ext>
              </a:extLst>
            </p:cNvPr>
            <p:cNvPicPr preferRelativeResize="0"/>
            <p:nvPr/>
          </p:nvPicPr>
          <p:blipFill rotWithShape="1">
            <a:blip r:embed="rId6">
              <a:alphaModFix/>
            </a:blip>
            <a:srcRect/>
            <a:stretch/>
          </p:blipFill>
          <p:spPr>
            <a:xfrm>
              <a:off x="4281869" y="1267779"/>
              <a:ext cx="539496" cy="512064"/>
            </a:xfrm>
            <a:prstGeom prst="rect">
              <a:avLst/>
            </a:prstGeom>
            <a:noFill/>
            <a:ln>
              <a:noFill/>
            </a:ln>
          </p:spPr>
        </p:pic>
      </p:grpSp>
      <p:grpSp>
        <p:nvGrpSpPr>
          <p:cNvPr id="17" name="Group 16">
            <a:extLst>
              <a:ext uri="{FF2B5EF4-FFF2-40B4-BE49-F238E27FC236}">
                <a16:creationId xmlns:a16="http://schemas.microsoft.com/office/drawing/2014/main" id="{5D15B523-F9EB-AEBC-732B-C89DAA3AEDBE}"/>
              </a:ext>
            </a:extLst>
          </p:cNvPr>
          <p:cNvGrpSpPr/>
          <p:nvPr/>
        </p:nvGrpSpPr>
        <p:grpSpPr>
          <a:xfrm>
            <a:off x="1721537" y="1264972"/>
            <a:ext cx="1176921" cy="2077251"/>
            <a:chOff x="2391345" y="1264971"/>
            <a:chExt cx="1176921" cy="2077251"/>
          </a:xfrm>
        </p:grpSpPr>
        <p:sp>
          <p:nvSpPr>
            <p:cNvPr id="200" name="Google Shape;200;p42"/>
            <p:cNvSpPr txBox="1"/>
            <p:nvPr/>
          </p:nvSpPr>
          <p:spPr>
            <a:xfrm>
              <a:off x="2411714" y="1772929"/>
              <a:ext cx="114513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1000" b="1" dirty="0">
                  <a:solidFill>
                    <a:srgbClr val="0E589B"/>
                  </a:solidFill>
                  <a:latin typeface="Avenir Book" panose="02000503020000020003" pitchFamily="2" charset="0"/>
                  <a:ea typeface="Nunito"/>
                  <a:cs typeface="Nunito"/>
                  <a:sym typeface="Nunito"/>
                </a:rPr>
                <a:t>Group rates up </a:t>
              </a:r>
              <a:endParaRPr sz="1000" b="1" dirty="0">
                <a:solidFill>
                  <a:srgbClr val="0E589B"/>
                </a:solidFill>
                <a:latin typeface="Avenir Book" panose="02000503020000020003" pitchFamily="2" charset="0"/>
                <a:ea typeface="Nunito"/>
                <a:cs typeface="Nunito"/>
                <a:sym typeface="Nunito"/>
              </a:endParaRPr>
            </a:p>
            <a:p>
              <a:pPr marL="0" lvl="0" indent="0" algn="ctr" rtl="0">
                <a:spcBef>
                  <a:spcPts val="0"/>
                </a:spcBef>
                <a:spcAft>
                  <a:spcPts val="0"/>
                </a:spcAft>
                <a:buClr>
                  <a:srgbClr val="000000"/>
                </a:buClr>
                <a:buSzPts val="1100"/>
                <a:buFont typeface="Arial"/>
                <a:buNone/>
              </a:pPr>
              <a:r>
                <a:rPr lang="en" sz="1000" b="1" dirty="0">
                  <a:solidFill>
                    <a:srgbClr val="0E589B"/>
                  </a:solidFill>
                  <a:latin typeface="Avenir Book" panose="02000503020000020003" pitchFamily="2" charset="0"/>
                  <a:ea typeface="Nunito"/>
                  <a:cs typeface="Nunito"/>
                  <a:sym typeface="Nunito"/>
                </a:rPr>
                <a:t>55% since 2011</a:t>
              </a:r>
              <a:endParaRPr sz="1000" b="1" dirty="0">
                <a:solidFill>
                  <a:srgbClr val="0E589B"/>
                </a:solidFill>
                <a:latin typeface="Avenir Book" panose="02000503020000020003" pitchFamily="2" charset="0"/>
                <a:ea typeface="Nunito"/>
                <a:cs typeface="Nunito"/>
                <a:sym typeface="Nunito"/>
              </a:endParaRPr>
            </a:p>
          </p:txBody>
        </p:sp>
        <p:sp>
          <p:nvSpPr>
            <p:cNvPr id="188" name="Google Shape;188;p42"/>
            <p:cNvSpPr txBox="1"/>
            <p:nvPr/>
          </p:nvSpPr>
          <p:spPr>
            <a:xfrm>
              <a:off x="2391345" y="2849810"/>
              <a:ext cx="1176921"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000" b="1" dirty="0">
                  <a:solidFill>
                    <a:srgbClr val="0E589B"/>
                  </a:solidFill>
                  <a:latin typeface="Avenir Book" panose="02000503020000020003" pitchFamily="2" charset="0"/>
                  <a:ea typeface="Nunito"/>
                  <a:cs typeface="Nunito"/>
                  <a:sym typeface="Nunito"/>
                </a:rPr>
                <a:t>The Great Resignation</a:t>
              </a:r>
              <a:endParaRPr sz="1000" b="1" dirty="0">
                <a:solidFill>
                  <a:srgbClr val="0E589B"/>
                </a:solidFill>
                <a:latin typeface="Avenir Book" panose="02000503020000020003" pitchFamily="2" charset="0"/>
                <a:ea typeface="Nunito"/>
                <a:cs typeface="Nunito"/>
                <a:sym typeface="Nunito"/>
              </a:endParaRPr>
            </a:p>
          </p:txBody>
        </p:sp>
        <p:pic>
          <p:nvPicPr>
            <p:cNvPr id="9" name="Google Shape;189;p42">
              <a:extLst>
                <a:ext uri="{FF2B5EF4-FFF2-40B4-BE49-F238E27FC236}">
                  <a16:creationId xmlns:a16="http://schemas.microsoft.com/office/drawing/2014/main" id="{EBC6B9B4-6C8D-B19A-285D-FD79BBAD0091}"/>
                </a:ext>
              </a:extLst>
            </p:cNvPr>
            <p:cNvPicPr preferRelativeResize="0"/>
            <p:nvPr/>
          </p:nvPicPr>
          <p:blipFill rotWithShape="1">
            <a:blip r:embed="rId7">
              <a:alphaModFix/>
            </a:blip>
            <a:srcRect/>
            <a:stretch/>
          </p:blipFill>
          <p:spPr>
            <a:xfrm>
              <a:off x="2710058" y="2296657"/>
              <a:ext cx="539496" cy="512064"/>
            </a:xfrm>
            <a:prstGeom prst="rect">
              <a:avLst/>
            </a:prstGeom>
            <a:noFill/>
            <a:ln>
              <a:noFill/>
            </a:ln>
          </p:spPr>
        </p:pic>
        <p:pic>
          <p:nvPicPr>
            <p:cNvPr id="14" name="Google Shape;199;p42">
              <a:extLst>
                <a:ext uri="{FF2B5EF4-FFF2-40B4-BE49-F238E27FC236}">
                  <a16:creationId xmlns:a16="http://schemas.microsoft.com/office/drawing/2014/main" id="{B4106F3B-5C41-5B2F-DAE7-1B4F298DF7C3}"/>
                </a:ext>
              </a:extLst>
            </p:cNvPr>
            <p:cNvPicPr preferRelativeResize="0"/>
            <p:nvPr/>
          </p:nvPicPr>
          <p:blipFill>
            <a:blip r:embed="rId8">
              <a:alphaModFix/>
            </a:blip>
            <a:stretch>
              <a:fillRect/>
            </a:stretch>
          </p:blipFill>
          <p:spPr>
            <a:xfrm>
              <a:off x="2714531" y="1264971"/>
              <a:ext cx="539496" cy="514800"/>
            </a:xfrm>
            <a:prstGeom prst="rect">
              <a:avLst/>
            </a:prstGeom>
            <a:noFill/>
            <a:ln>
              <a:noFill/>
            </a:ln>
          </p:spPr>
        </p:pic>
      </p:grpSp>
      <p:grpSp>
        <p:nvGrpSpPr>
          <p:cNvPr id="2" name="Group 32">
            <a:extLst>
              <a:ext uri="{FF2B5EF4-FFF2-40B4-BE49-F238E27FC236}">
                <a16:creationId xmlns:a16="http://schemas.microsoft.com/office/drawing/2014/main" id="{DD79F67A-C3C9-EF05-226F-D4EEC38B1DC8}"/>
              </a:ext>
            </a:extLst>
          </p:cNvPr>
          <p:cNvGrpSpPr/>
          <p:nvPr/>
        </p:nvGrpSpPr>
        <p:grpSpPr>
          <a:xfrm>
            <a:off x="514350" y="408157"/>
            <a:ext cx="996454" cy="287066"/>
            <a:chOff x="0" y="28576"/>
            <a:chExt cx="2657209" cy="765506"/>
          </a:xfrm>
        </p:grpSpPr>
        <p:sp>
          <p:nvSpPr>
            <p:cNvPr id="3" name="AutoShape 33">
              <a:extLst>
                <a:ext uri="{FF2B5EF4-FFF2-40B4-BE49-F238E27FC236}">
                  <a16:creationId xmlns:a16="http://schemas.microsoft.com/office/drawing/2014/main" id="{9DA1EEA3-5DA8-68F9-DE9C-EA31B1ECB3B3}"/>
                </a:ext>
              </a:extLst>
            </p:cNvPr>
            <p:cNvSpPr/>
            <p:nvPr/>
          </p:nvSpPr>
          <p:spPr>
            <a:xfrm>
              <a:off x="0" y="389467"/>
              <a:ext cx="1289032" cy="12700"/>
            </a:xfrm>
            <a:prstGeom prst="rect">
              <a:avLst/>
            </a:prstGeom>
            <a:solidFill>
              <a:srgbClr val="00589B"/>
            </a:solidFill>
          </p:spPr>
        </p:sp>
        <p:sp>
          <p:nvSpPr>
            <p:cNvPr id="4" name="TextBox 34">
              <a:extLst>
                <a:ext uri="{FF2B5EF4-FFF2-40B4-BE49-F238E27FC236}">
                  <a16:creationId xmlns:a16="http://schemas.microsoft.com/office/drawing/2014/main" id="{5AE66CF4-96EB-5C82-4B96-947DF3BC8B85}"/>
                </a:ext>
              </a:extLst>
            </p:cNvPr>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01</a:t>
              </a:r>
            </a:p>
          </p:txBody>
        </p:sp>
      </p:grpSp>
      <p:grpSp>
        <p:nvGrpSpPr>
          <p:cNvPr id="5" name="Group 2">
            <a:extLst>
              <a:ext uri="{FF2B5EF4-FFF2-40B4-BE49-F238E27FC236}">
                <a16:creationId xmlns:a16="http://schemas.microsoft.com/office/drawing/2014/main" id="{F899E0E3-FAB7-DE0D-30D5-30B3BC6B23F5}"/>
              </a:ext>
            </a:extLst>
          </p:cNvPr>
          <p:cNvGrpSpPr/>
          <p:nvPr/>
        </p:nvGrpSpPr>
        <p:grpSpPr>
          <a:xfrm>
            <a:off x="1484411" y="457844"/>
            <a:ext cx="6451326" cy="325901"/>
            <a:chOff x="2495088" y="-732824"/>
            <a:chExt cx="17203536" cy="2798632"/>
          </a:xfrm>
        </p:grpSpPr>
        <p:sp>
          <p:nvSpPr>
            <p:cNvPr id="6" name="TextBox 4">
              <a:extLst>
                <a:ext uri="{FF2B5EF4-FFF2-40B4-BE49-F238E27FC236}">
                  <a16:creationId xmlns:a16="http://schemas.microsoft.com/office/drawing/2014/main" id="{1D721BD8-D082-EF6A-940B-9FEBA48BA71E}"/>
                </a:ext>
              </a:extLst>
            </p:cNvPr>
            <p:cNvSpPr txBox="1"/>
            <p:nvPr/>
          </p:nvSpPr>
          <p:spPr>
            <a:xfrm>
              <a:off x="3048000" y="-732824"/>
              <a:ext cx="16650624" cy="217056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980"/>
                </a:lnSpc>
              </a:pPr>
              <a:r>
                <a:rPr lang="en-US" sz="1600" dirty="0">
                  <a:solidFill>
                    <a:srgbClr val="00589B"/>
                  </a:solidFill>
                  <a:latin typeface="Avenir Book" panose="02000503020000020003" pitchFamily="2" charset="0"/>
                </a:rPr>
                <a:t>A Generational Shift in Employee Benefits</a:t>
              </a:r>
            </a:p>
          </p:txBody>
        </p:sp>
        <p:sp>
          <p:nvSpPr>
            <p:cNvPr id="11" name="AutoShape 5">
              <a:extLst>
                <a:ext uri="{FF2B5EF4-FFF2-40B4-BE49-F238E27FC236}">
                  <a16:creationId xmlns:a16="http://schemas.microsoft.com/office/drawing/2014/main" id="{8C5735D4-A905-BD9D-4DAD-07E9C47C5C22}"/>
                </a:ext>
              </a:extLst>
            </p:cNvPr>
            <p:cNvSpPr/>
            <p:nvPr/>
          </p:nvSpPr>
          <p:spPr>
            <a:xfrm>
              <a:off x="2495088" y="2053108"/>
              <a:ext cx="16650624" cy="12700"/>
            </a:xfrm>
            <a:prstGeom prst="rect">
              <a:avLst/>
            </a:prstGeom>
            <a:solidFill>
              <a:srgbClr val="00589B"/>
            </a:solidFill>
          </p:spPr>
        </p:sp>
      </p:grpSp>
      <p:sp>
        <p:nvSpPr>
          <p:cNvPr id="15" name="TextBox 14">
            <a:extLst>
              <a:ext uri="{FF2B5EF4-FFF2-40B4-BE49-F238E27FC236}">
                <a16:creationId xmlns:a16="http://schemas.microsoft.com/office/drawing/2014/main" id="{73C08C78-F054-4A87-5431-C351A0F8CBFC}"/>
              </a:ext>
            </a:extLst>
          </p:cNvPr>
          <p:cNvSpPr txBox="1"/>
          <p:nvPr/>
        </p:nvSpPr>
        <p:spPr>
          <a:xfrm>
            <a:off x="3490376" y="800302"/>
            <a:ext cx="4238019" cy="253916"/>
          </a:xfrm>
          <a:prstGeom prst="rect">
            <a:avLst/>
          </a:prstGeom>
          <a:noFill/>
        </p:spPr>
        <p:txBody>
          <a:bodyPr wrap="square" rtlCol="0">
            <a:spAutoFit/>
          </a:bodyPr>
          <a:lstStyle/>
          <a:p>
            <a:pPr algn="r"/>
            <a:r>
              <a:rPr lang="en-US" sz="1050" b="1" dirty="0">
                <a:solidFill>
                  <a:srgbClr val="00589B"/>
                </a:solidFill>
                <a:latin typeface="Avenir Book" panose="02000503020000020003" pitchFamily="2" charset="0"/>
              </a:rPr>
              <a:t>benefitbay</a:t>
            </a:r>
            <a:endParaRPr lang="en-US" sz="1050" b="1" dirty="0">
              <a:latin typeface="Avenir Book" panose="02000503020000020003"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1" name="Google Shape;211;p43"/>
          <p:cNvSpPr txBox="1"/>
          <p:nvPr/>
        </p:nvSpPr>
        <p:spPr>
          <a:xfrm>
            <a:off x="1024427" y="3716858"/>
            <a:ext cx="1702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2400" b="1" i="0" u="none" strike="noStrike" cap="none" dirty="0">
                <a:solidFill>
                  <a:schemeClr val="lt1"/>
                </a:solidFill>
                <a:latin typeface="Avenir Book" panose="02000503020000020003" pitchFamily="2" charset="0"/>
                <a:ea typeface="Nunito"/>
                <a:cs typeface="Nunito"/>
                <a:sym typeface="Nunito"/>
              </a:rPr>
              <a:t>171</a:t>
            </a:r>
            <a:r>
              <a:rPr lang="en" sz="2400" b="1" dirty="0">
                <a:solidFill>
                  <a:schemeClr val="lt1"/>
                </a:solidFill>
                <a:latin typeface="Avenir Book" panose="02000503020000020003" pitchFamily="2" charset="0"/>
                <a:ea typeface="Nunito"/>
                <a:cs typeface="Nunito"/>
                <a:sym typeface="Nunito"/>
              </a:rPr>
              <a:t>%</a:t>
            </a:r>
            <a:endParaRPr lang="en" sz="2400" b="1" i="0" u="none" strike="noStrike" cap="none" dirty="0">
              <a:solidFill>
                <a:schemeClr val="lt1"/>
              </a:solidFill>
              <a:latin typeface="Avenir Book" panose="02000503020000020003" pitchFamily="2" charset="0"/>
              <a:ea typeface="Nunito"/>
              <a:cs typeface="Nunito"/>
              <a:sym typeface="Nunito"/>
            </a:endParaRPr>
          </a:p>
        </p:txBody>
      </p:sp>
      <p:sp>
        <p:nvSpPr>
          <p:cNvPr id="214" name="Google Shape;214;p43"/>
          <p:cNvSpPr txBox="1"/>
          <p:nvPr/>
        </p:nvSpPr>
        <p:spPr>
          <a:xfrm>
            <a:off x="1069427" y="4094245"/>
            <a:ext cx="16128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25000"/>
              </a:lnSpc>
              <a:spcBef>
                <a:spcPts val="0"/>
              </a:spcBef>
              <a:spcAft>
                <a:spcPts val="0"/>
              </a:spcAft>
              <a:buClr>
                <a:srgbClr val="000000"/>
              </a:buClr>
              <a:buSzPts val="1300"/>
              <a:buFont typeface="Arial"/>
              <a:buNone/>
            </a:pPr>
            <a:endParaRPr lang="en-US" sz="1000" b="1" i="0" u="none" strike="noStrike" cap="none" dirty="0">
              <a:solidFill>
                <a:schemeClr val="lt1"/>
              </a:solidFill>
              <a:latin typeface="Avenir Book" panose="02000503020000020003" pitchFamily="2" charset="0"/>
              <a:ea typeface="Nunito"/>
              <a:cs typeface="Nunito"/>
              <a:sym typeface="Nunito"/>
            </a:endParaRPr>
          </a:p>
        </p:txBody>
      </p:sp>
      <p:sp>
        <p:nvSpPr>
          <p:cNvPr id="216" name="Google Shape;216;p43"/>
          <p:cNvSpPr txBox="1"/>
          <p:nvPr/>
        </p:nvSpPr>
        <p:spPr>
          <a:xfrm>
            <a:off x="6485953" y="4087742"/>
            <a:ext cx="16128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25000"/>
              </a:lnSpc>
              <a:spcBef>
                <a:spcPts val="0"/>
              </a:spcBef>
              <a:spcAft>
                <a:spcPts val="0"/>
              </a:spcAft>
              <a:buClr>
                <a:srgbClr val="000000"/>
              </a:buClr>
              <a:buSzPts val="1300"/>
              <a:buFont typeface="Arial"/>
              <a:buNone/>
            </a:pPr>
            <a:r>
              <a:rPr lang="en-US" sz="1000" b="1" dirty="0">
                <a:solidFill>
                  <a:schemeClr val="lt1"/>
                </a:solidFill>
                <a:latin typeface="Avenir Book" panose="02000503020000020003" pitchFamily="2" charset="0"/>
                <a:ea typeface="Nunito"/>
                <a:cs typeface="Nunito"/>
                <a:sym typeface="Nunito"/>
              </a:rPr>
              <a:t>of CFOs</a:t>
            </a:r>
            <a:endParaRPr lang="en-US" sz="1000" b="1" i="0" u="none" strike="noStrike" cap="none" dirty="0">
              <a:solidFill>
                <a:schemeClr val="lt1"/>
              </a:solidFill>
              <a:latin typeface="Avenir Book" panose="02000503020000020003" pitchFamily="2" charset="0"/>
              <a:ea typeface="Nunito"/>
              <a:cs typeface="Nunito"/>
              <a:sym typeface="Nunito"/>
            </a:endParaRPr>
          </a:p>
        </p:txBody>
      </p:sp>
      <p:grpSp>
        <p:nvGrpSpPr>
          <p:cNvPr id="2" name="Group 32">
            <a:extLst>
              <a:ext uri="{FF2B5EF4-FFF2-40B4-BE49-F238E27FC236}">
                <a16:creationId xmlns:a16="http://schemas.microsoft.com/office/drawing/2014/main" id="{8CF2C7EB-7708-00A1-00A0-13708A16DEB4}"/>
              </a:ext>
            </a:extLst>
          </p:cNvPr>
          <p:cNvGrpSpPr/>
          <p:nvPr/>
        </p:nvGrpSpPr>
        <p:grpSpPr>
          <a:xfrm>
            <a:off x="514350" y="408158"/>
            <a:ext cx="996453" cy="287095"/>
            <a:chOff x="0" y="28576"/>
            <a:chExt cx="2657209" cy="765506"/>
          </a:xfrm>
        </p:grpSpPr>
        <p:sp>
          <p:nvSpPr>
            <p:cNvPr id="3" name="AutoShape 33">
              <a:extLst>
                <a:ext uri="{FF2B5EF4-FFF2-40B4-BE49-F238E27FC236}">
                  <a16:creationId xmlns:a16="http://schemas.microsoft.com/office/drawing/2014/main" id="{DDF793D4-BBF5-3FFC-5277-98EF8A8AC49B}"/>
                </a:ext>
              </a:extLst>
            </p:cNvPr>
            <p:cNvSpPr/>
            <p:nvPr/>
          </p:nvSpPr>
          <p:spPr>
            <a:xfrm>
              <a:off x="0" y="389467"/>
              <a:ext cx="1289032" cy="12700"/>
            </a:xfrm>
            <a:prstGeom prst="rect">
              <a:avLst/>
            </a:prstGeom>
            <a:solidFill>
              <a:srgbClr val="00589B"/>
            </a:solidFill>
          </p:spPr>
        </p:sp>
        <p:sp>
          <p:nvSpPr>
            <p:cNvPr id="4" name="TextBox 34">
              <a:extLst>
                <a:ext uri="{FF2B5EF4-FFF2-40B4-BE49-F238E27FC236}">
                  <a16:creationId xmlns:a16="http://schemas.microsoft.com/office/drawing/2014/main" id="{19123F58-0E19-E950-A715-5B3EBD5C24BD}"/>
                </a:ext>
              </a:extLst>
            </p:cNvPr>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02</a:t>
              </a:r>
            </a:p>
          </p:txBody>
        </p:sp>
      </p:grpSp>
      <p:grpSp>
        <p:nvGrpSpPr>
          <p:cNvPr id="5" name="Group 2">
            <a:extLst>
              <a:ext uri="{FF2B5EF4-FFF2-40B4-BE49-F238E27FC236}">
                <a16:creationId xmlns:a16="http://schemas.microsoft.com/office/drawing/2014/main" id="{3FDFAD43-5BFD-5A50-77A6-2AC63DF03BD4}"/>
              </a:ext>
            </a:extLst>
          </p:cNvPr>
          <p:cNvGrpSpPr/>
          <p:nvPr/>
        </p:nvGrpSpPr>
        <p:grpSpPr>
          <a:xfrm>
            <a:off x="1484411" y="457844"/>
            <a:ext cx="6451326" cy="325901"/>
            <a:chOff x="2495088" y="-732824"/>
            <a:chExt cx="17203536" cy="2798632"/>
          </a:xfrm>
        </p:grpSpPr>
        <p:sp>
          <p:nvSpPr>
            <p:cNvPr id="6" name="TextBox 4">
              <a:extLst>
                <a:ext uri="{FF2B5EF4-FFF2-40B4-BE49-F238E27FC236}">
                  <a16:creationId xmlns:a16="http://schemas.microsoft.com/office/drawing/2014/main" id="{47D5CAAD-475F-7BF1-B7B1-B75B3F1D5739}"/>
                </a:ext>
              </a:extLst>
            </p:cNvPr>
            <p:cNvSpPr txBox="1"/>
            <p:nvPr/>
          </p:nvSpPr>
          <p:spPr>
            <a:xfrm>
              <a:off x="3048000" y="-732824"/>
              <a:ext cx="16650624" cy="21705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980"/>
                </a:lnSpc>
              </a:pPr>
              <a:r>
                <a:rPr lang="en-US" sz="1600" dirty="0">
                  <a:solidFill>
                    <a:srgbClr val="00589B"/>
                  </a:solidFill>
                  <a:latin typeface="Avenir Book" panose="02000503020000020003" pitchFamily="2" charset="0"/>
                </a:rPr>
                <a:t>Personalized Benefits with ICHRA</a:t>
              </a:r>
            </a:p>
          </p:txBody>
        </p:sp>
        <p:sp>
          <p:nvSpPr>
            <p:cNvPr id="7" name="AutoShape 5">
              <a:extLst>
                <a:ext uri="{FF2B5EF4-FFF2-40B4-BE49-F238E27FC236}">
                  <a16:creationId xmlns:a16="http://schemas.microsoft.com/office/drawing/2014/main" id="{2025A2BC-EE31-2ECD-FD08-8A0388734CF5}"/>
                </a:ext>
              </a:extLst>
            </p:cNvPr>
            <p:cNvSpPr/>
            <p:nvPr/>
          </p:nvSpPr>
          <p:spPr>
            <a:xfrm>
              <a:off x="2495088" y="2053108"/>
              <a:ext cx="16650624" cy="12700"/>
            </a:xfrm>
            <a:prstGeom prst="rect">
              <a:avLst/>
            </a:prstGeom>
            <a:solidFill>
              <a:srgbClr val="00589B"/>
            </a:solidFill>
          </p:spPr>
        </p:sp>
      </p:grpSp>
      <p:sp>
        <p:nvSpPr>
          <p:cNvPr id="9" name="TextBox 8">
            <a:extLst>
              <a:ext uri="{FF2B5EF4-FFF2-40B4-BE49-F238E27FC236}">
                <a16:creationId xmlns:a16="http://schemas.microsoft.com/office/drawing/2014/main" id="{46B4C795-7D12-2CAA-6FB2-A93B21EBF7D6}"/>
              </a:ext>
            </a:extLst>
          </p:cNvPr>
          <p:cNvSpPr txBox="1"/>
          <p:nvPr/>
        </p:nvSpPr>
        <p:spPr>
          <a:xfrm>
            <a:off x="3490376" y="800302"/>
            <a:ext cx="4238019" cy="253916"/>
          </a:xfrm>
          <a:prstGeom prst="rect">
            <a:avLst/>
          </a:prstGeom>
          <a:noFill/>
        </p:spPr>
        <p:txBody>
          <a:bodyPr wrap="square" rtlCol="0">
            <a:spAutoFit/>
          </a:bodyPr>
          <a:lstStyle/>
          <a:p>
            <a:pPr algn="r"/>
            <a:r>
              <a:rPr lang="en-US" sz="1050" b="1" dirty="0">
                <a:solidFill>
                  <a:srgbClr val="00589B"/>
                </a:solidFill>
                <a:latin typeface="Avenir Book" panose="02000503020000020003" pitchFamily="2" charset="0"/>
              </a:rPr>
              <a:t>benefitbay</a:t>
            </a:r>
            <a:endParaRPr lang="en-US" sz="1050" b="1" dirty="0">
              <a:latin typeface="Avenir Book" panose="02000503020000020003" pitchFamily="2" charset="0"/>
            </a:endParaRPr>
          </a:p>
        </p:txBody>
      </p:sp>
      <p:sp>
        <p:nvSpPr>
          <p:cNvPr id="10" name="Google Shape;219;p43">
            <a:extLst>
              <a:ext uri="{FF2B5EF4-FFF2-40B4-BE49-F238E27FC236}">
                <a16:creationId xmlns:a16="http://schemas.microsoft.com/office/drawing/2014/main" id="{4C4A3453-C083-686A-1658-14434A2DF4C0}"/>
              </a:ext>
            </a:extLst>
          </p:cNvPr>
          <p:cNvSpPr txBox="1"/>
          <p:nvPr/>
        </p:nvSpPr>
        <p:spPr>
          <a:xfrm>
            <a:off x="844277" y="1070632"/>
            <a:ext cx="7436795" cy="83096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dirty="0">
                <a:solidFill>
                  <a:srgbClr val="0E589B"/>
                </a:solidFill>
                <a:latin typeface="Avenir Book" panose="02000503020000020003" pitchFamily="2" charset="0"/>
                <a:ea typeface="Nunito"/>
                <a:cs typeface="Nunito"/>
                <a:sym typeface="Nunito"/>
              </a:rPr>
              <a:t>First available in 2020, </a:t>
            </a:r>
            <a:r>
              <a:rPr lang="en-US" dirty="0">
                <a:solidFill>
                  <a:srgbClr val="00A0B0"/>
                </a:solidFill>
                <a:latin typeface="Avenir Book" panose="02000503020000020003" pitchFamily="2" charset="0"/>
                <a:ea typeface="Nunito"/>
                <a:cs typeface="Nunito"/>
                <a:sym typeface="Nunito"/>
              </a:rPr>
              <a:t>the Individual Coverage Health Reimbursement Arrangement (ICHRA) </a:t>
            </a:r>
            <a:r>
              <a:rPr lang="en-US" dirty="0">
                <a:solidFill>
                  <a:srgbClr val="0E589B"/>
                </a:solidFill>
                <a:latin typeface="Avenir Book" panose="02000503020000020003" pitchFamily="2" charset="0"/>
                <a:ea typeface="Nunito"/>
                <a:cs typeface="Nunito"/>
                <a:sym typeface="Nunito"/>
              </a:rPr>
              <a:t>enables employers to provide an allowance of funds employees can use to purchase an individual health plan.</a:t>
            </a:r>
          </a:p>
        </p:txBody>
      </p:sp>
      <p:sp>
        <p:nvSpPr>
          <p:cNvPr id="11" name="Google Shape;220;p43">
            <a:extLst>
              <a:ext uri="{FF2B5EF4-FFF2-40B4-BE49-F238E27FC236}">
                <a16:creationId xmlns:a16="http://schemas.microsoft.com/office/drawing/2014/main" id="{C65749E2-5079-ADFC-344E-201DE02B1F03}"/>
              </a:ext>
            </a:extLst>
          </p:cNvPr>
          <p:cNvSpPr txBox="1"/>
          <p:nvPr/>
        </p:nvSpPr>
        <p:spPr>
          <a:xfrm>
            <a:off x="1409838" y="1807525"/>
            <a:ext cx="37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00589B"/>
                </a:solidFill>
                <a:latin typeface="Avenir Book" panose="02000503020000020003" pitchFamily="2" charset="0"/>
                <a:ea typeface="Nunito"/>
                <a:cs typeface="Nunito"/>
                <a:sym typeface="Nunito"/>
              </a:rPr>
              <a:t>Employers</a:t>
            </a:r>
          </a:p>
        </p:txBody>
      </p:sp>
      <p:sp>
        <p:nvSpPr>
          <p:cNvPr id="12" name="Google Shape;221;p43">
            <a:extLst>
              <a:ext uri="{FF2B5EF4-FFF2-40B4-BE49-F238E27FC236}">
                <a16:creationId xmlns:a16="http://schemas.microsoft.com/office/drawing/2014/main" id="{21B63CCA-DA37-75F9-2DF8-B1F6DC5E3B5A}"/>
              </a:ext>
            </a:extLst>
          </p:cNvPr>
          <p:cNvSpPr txBox="1"/>
          <p:nvPr/>
        </p:nvSpPr>
        <p:spPr>
          <a:xfrm>
            <a:off x="4926660" y="1808552"/>
            <a:ext cx="22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00589B"/>
                </a:solidFill>
                <a:latin typeface="Avenir Book" panose="02000503020000020003" pitchFamily="2" charset="0"/>
                <a:ea typeface="Nunito"/>
                <a:cs typeface="Nunito"/>
                <a:sym typeface="Nunito"/>
              </a:rPr>
              <a:t>Employees</a:t>
            </a:r>
          </a:p>
        </p:txBody>
      </p:sp>
      <p:sp>
        <p:nvSpPr>
          <p:cNvPr id="13" name="Google Shape;222;p43">
            <a:extLst>
              <a:ext uri="{FF2B5EF4-FFF2-40B4-BE49-F238E27FC236}">
                <a16:creationId xmlns:a16="http://schemas.microsoft.com/office/drawing/2014/main" id="{80EF7743-5AC5-A730-70C3-515D85F680B8}"/>
              </a:ext>
            </a:extLst>
          </p:cNvPr>
          <p:cNvSpPr txBox="1"/>
          <p:nvPr/>
        </p:nvSpPr>
        <p:spPr>
          <a:xfrm>
            <a:off x="4813745" y="2100724"/>
            <a:ext cx="3408127" cy="1034099"/>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Funds provided on a pretax basis</a:t>
            </a:r>
          </a:p>
          <a:p>
            <a:pPr marL="457200" lvl="0" indent="-304800" algn="l" rtl="0">
              <a:lnSpc>
                <a:spcPct val="115000"/>
              </a:lnSpc>
              <a:spcBef>
                <a:spcPts val="0"/>
              </a:spcBef>
              <a:spcAft>
                <a:spcPts val="0"/>
              </a:spcAft>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Select &amp; own their benefits</a:t>
            </a:r>
          </a:p>
          <a:p>
            <a:pPr marL="457200" lvl="0" indent="-304800" algn="l" rtl="0">
              <a:lnSpc>
                <a:spcPct val="115000"/>
              </a:lnSpc>
              <a:spcBef>
                <a:spcPts val="0"/>
              </a:spcBef>
              <a:spcAft>
                <a:spcPts val="0"/>
              </a:spcAft>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More plan options</a:t>
            </a:r>
          </a:p>
          <a:p>
            <a:pPr marL="457200" lvl="0" indent="-304800" algn="l" rtl="0">
              <a:lnSpc>
                <a:spcPct val="115000"/>
              </a:lnSpc>
              <a:spcBef>
                <a:spcPts val="0"/>
              </a:spcBef>
              <a:spcAft>
                <a:spcPts val="0"/>
              </a:spcAft>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Portability</a:t>
            </a:r>
          </a:p>
        </p:txBody>
      </p:sp>
      <p:sp>
        <p:nvSpPr>
          <p:cNvPr id="14" name="Google Shape;223;p43">
            <a:extLst>
              <a:ext uri="{FF2B5EF4-FFF2-40B4-BE49-F238E27FC236}">
                <a16:creationId xmlns:a16="http://schemas.microsoft.com/office/drawing/2014/main" id="{10D68456-F713-AD99-900C-C06CD0E295E3}"/>
              </a:ext>
            </a:extLst>
          </p:cNvPr>
          <p:cNvSpPr txBox="1"/>
          <p:nvPr/>
        </p:nvSpPr>
        <p:spPr>
          <a:xfrm>
            <a:off x="1281474" y="2100723"/>
            <a:ext cx="3408127" cy="1034099"/>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Funds provided are payroll deductible</a:t>
            </a:r>
          </a:p>
          <a:p>
            <a:pPr marL="457200" lvl="0" indent="-304800" algn="l" rtl="0">
              <a:lnSpc>
                <a:spcPct val="115000"/>
              </a:lnSpc>
              <a:spcBef>
                <a:spcPts val="0"/>
              </a:spcBef>
              <a:spcAft>
                <a:spcPts val="0"/>
              </a:spcAft>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Empower team to choose their own plan</a:t>
            </a:r>
          </a:p>
          <a:p>
            <a:pPr marL="457200" lvl="0" indent="-304800" algn="l" rtl="0">
              <a:lnSpc>
                <a:spcPct val="115000"/>
              </a:lnSpc>
              <a:spcBef>
                <a:spcPts val="0"/>
              </a:spcBef>
              <a:spcAft>
                <a:spcPts val="0"/>
              </a:spcAft>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Fixed, predictable cost</a:t>
            </a:r>
          </a:p>
          <a:p>
            <a:pPr marL="457200" lvl="0" indent="-304800" algn="l" rtl="0">
              <a:lnSpc>
                <a:spcPct val="115000"/>
              </a:lnSpc>
              <a:spcBef>
                <a:spcPts val="0"/>
              </a:spcBef>
              <a:spcAft>
                <a:spcPts val="0"/>
              </a:spcAft>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Simple administration</a:t>
            </a:r>
          </a:p>
        </p:txBody>
      </p:sp>
      <p:sp>
        <p:nvSpPr>
          <p:cNvPr id="15" name="Google Shape;224;p43">
            <a:extLst>
              <a:ext uri="{FF2B5EF4-FFF2-40B4-BE49-F238E27FC236}">
                <a16:creationId xmlns:a16="http://schemas.microsoft.com/office/drawing/2014/main" id="{BAB26E39-904C-8830-AF36-0DA0DB104C9A}"/>
              </a:ext>
            </a:extLst>
          </p:cNvPr>
          <p:cNvSpPr txBox="1"/>
          <p:nvPr/>
        </p:nvSpPr>
        <p:spPr>
          <a:xfrm>
            <a:off x="888005" y="3153051"/>
            <a:ext cx="7436795" cy="61552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b="1" dirty="0">
                <a:solidFill>
                  <a:srgbClr val="0E589B"/>
                </a:solidFill>
                <a:latin typeface="Avenir Book" panose="02000503020000020003" pitchFamily="2" charset="0"/>
                <a:ea typeface="Nunito"/>
                <a:cs typeface="Nunito"/>
                <a:sym typeface="Nunito"/>
              </a:rPr>
              <a:t>Benefitbay delivers quick and easy ICHRA deployment saving employers &amp; employees time, money, and resources.</a:t>
            </a:r>
          </a:p>
        </p:txBody>
      </p:sp>
      <p:sp>
        <p:nvSpPr>
          <p:cNvPr id="17" name="Rounded Rectangle 16">
            <a:extLst>
              <a:ext uri="{FF2B5EF4-FFF2-40B4-BE49-F238E27FC236}">
                <a16:creationId xmlns:a16="http://schemas.microsoft.com/office/drawing/2014/main" id="{2ADE3A20-B767-C428-E1DB-434446FA018B}"/>
              </a:ext>
            </a:extLst>
          </p:cNvPr>
          <p:cNvSpPr/>
          <p:nvPr/>
        </p:nvSpPr>
        <p:spPr>
          <a:xfrm>
            <a:off x="862928" y="3877131"/>
            <a:ext cx="1882950" cy="809335"/>
          </a:xfrm>
          <a:prstGeom prst="roundRect">
            <a:avLst/>
          </a:prstGeom>
          <a:solidFill>
            <a:srgbClr val="0E58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3.1 Million Employees enrolled in ICHRA in 2022</a:t>
            </a:r>
          </a:p>
        </p:txBody>
      </p:sp>
      <p:sp>
        <p:nvSpPr>
          <p:cNvPr id="20" name="Rounded Rectangle 19">
            <a:extLst>
              <a:ext uri="{FF2B5EF4-FFF2-40B4-BE49-F238E27FC236}">
                <a16:creationId xmlns:a16="http://schemas.microsoft.com/office/drawing/2014/main" id="{CA943247-4E08-FA64-304E-DEC3394CD5D0}"/>
              </a:ext>
            </a:extLst>
          </p:cNvPr>
          <p:cNvSpPr/>
          <p:nvPr/>
        </p:nvSpPr>
        <p:spPr>
          <a:xfrm>
            <a:off x="3630525" y="3877131"/>
            <a:ext cx="1882949" cy="809335"/>
          </a:xfrm>
          <a:prstGeom prst="roundRect">
            <a:avLst/>
          </a:prstGeom>
          <a:solidFill>
            <a:srgbClr val="0E58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171% increase in ICHRA offerings from 2022-2023</a:t>
            </a:r>
          </a:p>
        </p:txBody>
      </p:sp>
      <p:sp>
        <p:nvSpPr>
          <p:cNvPr id="21" name="Rounded Rectangle 20">
            <a:extLst>
              <a:ext uri="{FF2B5EF4-FFF2-40B4-BE49-F238E27FC236}">
                <a16:creationId xmlns:a16="http://schemas.microsoft.com/office/drawing/2014/main" id="{1314D186-1BBE-1553-43A5-F3BC7302124E}"/>
              </a:ext>
            </a:extLst>
          </p:cNvPr>
          <p:cNvSpPr/>
          <p:nvPr/>
        </p:nvSpPr>
        <p:spPr>
          <a:xfrm>
            <a:off x="6398123" y="3877131"/>
            <a:ext cx="1882949" cy="809335"/>
          </a:xfrm>
          <a:prstGeom prst="roundRect">
            <a:avLst/>
          </a:prstGeom>
          <a:solidFill>
            <a:srgbClr val="0E58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144% growth in ALE’s using ICHRA from 2022-2023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 name="Google Shape;220;p43">
            <a:extLst>
              <a:ext uri="{FF2B5EF4-FFF2-40B4-BE49-F238E27FC236}">
                <a16:creationId xmlns:a16="http://schemas.microsoft.com/office/drawing/2014/main" id="{B4D4487B-7965-9746-6E72-83295E771FF1}"/>
              </a:ext>
            </a:extLst>
          </p:cNvPr>
          <p:cNvSpPr txBox="1"/>
          <p:nvPr/>
        </p:nvSpPr>
        <p:spPr>
          <a:xfrm>
            <a:off x="827599" y="1154658"/>
            <a:ext cx="7258877" cy="7694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rgbClr val="00589B"/>
                </a:solidFill>
                <a:latin typeface="Avenir Book" panose="02000503020000020003" pitchFamily="2" charset="0"/>
                <a:ea typeface="Nunito"/>
                <a:cs typeface="Nunito"/>
                <a:sym typeface="Nunito"/>
              </a:rPr>
              <a:t>I</a:t>
            </a:r>
            <a:r>
              <a:rPr lang="en" sz="1800" b="1" dirty="0">
                <a:solidFill>
                  <a:srgbClr val="00589B"/>
                </a:solidFill>
                <a:latin typeface="Avenir Book" panose="02000503020000020003" pitchFamily="2" charset="0"/>
                <a:ea typeface="Nunito"/>
                <a:cs typeface="Nunito"/>
                <a:sym typeface="Nunito"/>
              </a:rPr>
              <a:t>ndividual </a:t>
            </a:r>
            <a:r>
              <a:rPr lang="en" sz="2400" b="1" dirty="0">
                <a:solidFill>
                  <a:srgbClr val="00589B"/>
                </a:solidFill>
                <a:latin typeface="Avenir Book" panose="02000503020000020003" pitchFamily="2" charset="0"/>
                <a:ea typeface="Nunito"/>
                <a:cs typeface="Nunito"/>
                <a:sym typeface="Nunito"/>
              </a:rPr>
              <a:t>C</a:t>
            </a:r>
            <a:r>
              <a:rPr lang="en" sz="1800" b="1" dirty="0">
                <a:solidFill>
                  <a:srgbClr val="00589B"/>
                </a:solidFill>
                <a:latin typeface="Avenir Book" panose="02000503020000020003" pitchFamily="2" charset="0"/>
                <a:ea typeface="Nunito"/>
                <a:cs typeface="Nunito"/>
                <a:sym typeface="Nunito"/>
              </a:rPr>
              <a:t>overage </a:t>
            </a:r>
            <a:r>
              <a:rPr lang="en" sz="2400" b="1" dirty="0">
                <a:solidFill>
                  <a:srgbClr val="00589B"/>
                </a:solidFill>
                <a:latin typeface="Avenir Book" panose="02000503020000020003" pitchFamily="2" charset="0"/>
                <a:ea typeface="Nunito"/>
                <a:cs typeface="Nunito"/>
                <a:sym typeface="Nunito"/>
              </a:rPr>
              <a:t>H</a:t>
            </a:r>
            <a:r>
              <a:rPr lang="en" sz="1800" b="1" dirty="0">
                <a:solidFill>
                  <a:srgbClr val="00589B"/>
                </a:solidFill>
                <a:latin typeface="Avenir Book" panose="02000503020000020003" pitchFamily="2" charset="0"/>
                <a:ea typeface="Nunito"/>
                <a:cs typeface="Nunito"/>
                <a:sym typeface="Nunito"/>
              </a:rPr>
              <a:t>ealth </a:t>
            </a:r>
            <a:r>
              <a:rPr lang="en" sz="2400" b="1" dirty="0">
                <a:solidFill>
                  <a:srgbClr val="00589B"/>
                </a:solidFill>
                <a:latin typeface="Avenir Book" panose="02000503020000020003" pitchFamily="2" charset="0"/>
                <a:ea typeface="Nunito"/>
                <a:cs typeface="Nunito"/>
                <a:sym typeface="Nunito"/>
              </a:rPr>
              <a:t>R</a:t>
            </a:r>
            <a:r>
              <a:rPr lang="en" sz="1800" b="1" dirty="0">
                <a:solidFill>
                  <a:srgbClr val="00589B"/>
                </a:solidFill>
                <a:latin typeface="Avenir Book" panose="02000503020000020003" pitchFamily="2" charset="0"/>
                <a:ea typeface="Nunito"/>
                <a:cs typeface="Nunito"/>
                <a:sym typeface="Nunito"/>
              </a:rPr>
              <a:t>eimbursement </a:t>
            </a:r>
            <a:r>
              <a:rPr lang="en" sz="2400" b="1" dirty="0">
                <a:solidFill>
                  <a:srgbClr val="00589B"/>
                </a:solidFill>
                <a:latin typeface="Avenir Book" panose="02000503020000020003" pitchFamily="2" charset="0"/>
                <a:ea typeface="Nunito"/>
                <a:cs typeface="Nunito"/>
                <a:sym typeface="Nunito"/>
              </a:rPr>
              <a:t>A</a:t>
            </a:r>
            <a:r>
              <a:rPr lang="en" sz="1800" b="1" dirty="0">
                <a:solidFill>
                  <a:srgbClr val="00589B"/>
                </a:solidFill>
                <a:latin typeface="Avenir Book" panose="02000503020000020003" pitchFamily="2" charset="0"/>
                <a:ea typeface="Nunito"/>
                <a:cs typeface="Nunito"/>
                <a:sym typeface="Nunito"/>
              </a:rPr>
              <a:t>rrangement</a:t>
            </a:r>
          </a:p>
          <a:p>
            <a:pPr marL="0" lvl="0" indent="0" algn="l" rtl="0">
              <a:spcBef>
                <a:spcPts val="0"/>
              </a:spcBef>
              <a:spcAft>
                <a:spcPts val="0"/>
              </a:spcAft>
              <a:buNone/>
            </a:pPr>
            <a:endParaRPr lang="en" dirty="0">
              <a:solidFill>
                <a:srgbClr val="00589B"/>
              </a:solidFill>
              <a:latin typeface="Avenir Book" panose="02000503020000020003" pitchFamily="2" charset="0"/>
              <a:ea typeface="Nunito"/>
              <a:cs typeface="Nunito"/>
              <a:sym typeface="Nunito"/>
            </a:endParaRPr>
          </a:p>
        </p:txBody>
      </p:sp>
      <p:sp>
        <p:nvSpPr>
          <p:cNvPr id="3" name="Google Shape;223;p43">
            <a:extLst>
              <a:ext uri="{FF2B5EF4-FFF2-40B4-BE49-F238E27FC236}">
                <a16:creationId xmlns:a16="http://schemas.microsoft.com/office/drawing/2014/main" id="{191A8C02-FE8C-3B1F-52BB-BB1A322BEFBE}"/>
              </a:ext>
            </a:extLst>
          </p:cNvPr>
          <p:cNvSpPr txBox="1"/>
          <p:nvPr/>
        </p:nvSpPr>
        <p:spPr>
          <a:xfrm>
            <a:off x="827599" y="1591275"/>
            <a:ext cx="7576930" cy="2400627"/>
          </a:xfrm>
          <a:prstGeom prst="rect">
            <a:avLst/>
          </a:prstGeom>
          <a:noFill/>
          <a:ln>
            <a:noFill/>
          </a:ln>
        </p:spPr>
        <p:txBody>
          <a:bodyPr spcFirstLastPara="1" wrap="square" lIns="91425" tIns="91425" rIns="91425" bIns="91425" anchor="t" anchorCtr="0">
            <a:spAutoFit/>
          </a:bodyPr>
          <a:lstStyle/>
          <a:p>
            <a:pPr marL="457200" indent="-304800">
              <a:lnSpc>
                <a:spcPct val="200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Employer funded HRA </a:t>
            </a:r>
          </a:p>
          <a:p>
            <a:pPr marL="457200" indent="-304800">
              <a:lnSpc>
                <a:spcPct val="200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Use pre-tax dollars to buy individual medical plans</a:t>
            </a:r>
          </a:p>
          <a:p>
            <a:pPr marL="457200" indent="-304800">
              <a:lnSpc>
                <a:spcPct val="200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Small groups can leverage ACA subsidies  </a:t>
            </a:r>
          </a:p>
          <a:p>
            <a:pPr marL="457200" indent="-304800">
              <a:lnSpc>
                <a:spcPct val="200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ICHRAs meet Large group ACA mandates</a:t>
            </a:r>
          </a:p>
          <a:p>
            <a:pPr marL="457200" indent="-304800">
              <a:lnSpc>
                <a:spcPct val="200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Can completely replace group health plan or “class out” a segment of their population</a:t>
            </a:r>
          </a:p>
          <a:p>
            <a:pPr marL="457200" indent="-304800">
              <a:lnSpc>
                <a:spcPct val="200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No minimum participation requirements for ICHRA</a:t>
            </a:r>
          </a:p>
        </p:txBody>
      </p:sp>
      <p:grpSp>
        <p:nvGrpSpPr>
          <p:cNvPr id="6" name="Group 32">
            <a:extLst>
              <a:ext uri="{FF2B5EF4-FFF2-40B4-BE49-F238E27FC236}">
                <a16:creationId xmlns:a16="http://schemas.microsoft.com/office/drawing/2014/main" id="{218BCD5B-3DAC-45E8-8A4E-63D182FEBD91}"/>
              </a:ext>
            </a:extLst>
          </p:cNvPr>
          <p:cNvGrpSpPr/>
          <p:nvPr/>
        </p:nvGrpSpPr>
        <p:grpSpPr>
          <a:xfrm>
            <a:off x="514350" y="408158"/>
            <a:ext cx="996453" cy="287095"/>
            <a:chOff x="0" y="28576"/>
            <a:chExt cx="2657209" cy="765506"/>
          </a:xfrm>
        </p:grpSpPr>
        <p:sp>
          <p:nvSpPr>
            <p:cNvPr id="7" name="AutoShape 33">
              <a:extLst>
                <a:ext uri="{FF2B5EF4-FFF2-40B4-BE49-F238E27FC236}">
                  <a16:creationId xmlns:a16="http://schemas.microsoft.com/office/drawing/2014/main" id="{4CADEF58-44DA-9059-AC5C-27CF5BE58D19}"/>
                </a:ext>
              </a:extLst>
            </p:cNvPr>
            <p:cNvSpPr/>
            <p:nvPr/>
          </p:nvSpPr>
          <p:spPr>
            <a:xfrm>
              <a:off x="0" y="389467"/>
              <a:ext cx="1289032" cy="12700"/>
            </a:xfrm>
            <a:prstGeom prst="rect">
              <a:avLst/>
            </a:prstGeom>
            <a:solidFill>
              <a:srgbClr val="00589B"/>
            </a:solidFill>
          </p:spPr>
        </p:sp>
        <p:sp>
          <p:nvSpPr>
            <p:cNvPr id="8" name="TextBox 34">
              <a:extLst>
                <a:ext uri="{FF2B5EF4-FFF2-40B4-BE49-F238E27FC236}">
                  <a16:creationId xmlns:a16="http://schemas.microsoft.com/office/drawing/2014/main" id="{0309E16A-8359-B53B-623D-34006F131236}"/>
                </a:ext>
              </a:extLst>
            </p:cNvPr>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03</a:t>
              </a:r>
            </a:p>
          </p:txBody>
        </p:sp>
      </p:grpSp>
      <p:grpSp>
        <p:nvGrpSpPr>
          <p:cNvPr id="9" name="Group 2">
            <a:extLst>
              <a:ext uri="{FF2B5EF4-FFF2-40B4-BE49-F238E27FC236}">
                <a16:creationId xmlns:a16="http://schemas.microsoft.com/office/drawing/2014/main" id="{F886F186-DB5B-68CF-D85F-D3DBC0B65C64}"/>
              </a:ext>
            </a:extLst>
          </p:cNvPr>
          <p:cNvGrpSpPr/>
          <p:nvPr/>
        </p:nvGrpSpPr>
        <p:grpSpPr>
          <a:xfrm>
            <a:off x="1484411" y="324363"/>
            <a:ext cx="6451325" cy="492443"/>
            <a:chOff x="2495088" y="-1879075"/>
            <a:chExt cx="17203533" cy="4228790"/>
          </a:xfrm>
        </p:grpSpPr>
        <p:sp>
          <p:nvSpPr>
            <p:cNvPr id="10" name="TextBox 4">
              <a:extLst>
                <a:ext uri="{FF2B5EF4-FFF2-40B4-BE49-F238E27FC236}">
                  <a16:creationId xmlns:a16="http://schemas.microsoft.com/office/drawing/2014/main" id="{5D21F78E-37D9-EDE9-B9D4-B63052DA07A9}"/>
                </a:ext>
              </a:extLst>
            </p:cNvPr>
            <p:cNvSpPr txBox="1"/>
            <p:nvPr/>
          </p:nvSpPr>
          <p:spPr>
            <a:xfrm>
              <a:off x="3047997" y="-1879075"/>
              <a:ext cx="16650624" cy="422879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rtl="0">
                <a:spcBef>
                  <a:spcPts val="0"/>
                </a:spcBef>
                <a:spcAft>
                  <a:spcPts val="0"/>
                </a:spcAft>
                <a:buClr>
                  <a:schemeClr val="dk1"/>
                </a:buClr>
                <a:buSzPts val="3200"/>
                <a:buFont typeface="Arial"/>
                <a:buNone/>
              </a:pPr>
              <a:r>
                <a:rPr lang="en-US" sz="3200" dirty="0">
                  <a:solidFill>
                    <a:srgbClr val="00589B"/>
                  </a:solidFill>
                  <a:latin typeface="Avenir Book" panose="02000503020000020003" pitchFamily="2" charset="0"/>
                  <a:ea typeface="Nunito"/>
                  <a:cs typeface="Nunito"/>
                  <a:sym typeface="Nunito"/>
                </a:rPr>
                <a:t>What is ICHRA</a:t>
              </a:r>
            </a:p>
          </p:txBody>
        </p:sp>
        <p:sp>
          <p:nvSpPr>
            <p:cNvPr id="11" name="AutoShape 5">
              <a:extLst>
                <a:ext uri="{FF2B5EF4-FFF2-40B4-BE49-F238E27FC236}">
                  <a16:creationId xmlns:a16="http://schemas.microsoft.com/office/drawing/2014/main" id="{20B46E47-7F70-9056-F195-EB20D2BBF4A6}"/>
                </a:ext>
              </a:extLst>
            </p:cNvPr>
            <p:cNvSpPr/>
            <p:nvPr/>
          </p:nvSpPr>
          <p:spPr>
            <a:xfrm>
              <a:off x="2495088" y="2053108"/>
              <a:ext cx="16650624" cy="12700"/>
            </a:xfrm>
            <a:prstGeom prst="rect">
              <a:avLst/>
            </a:prstGeom>
            <a:solidFill>
              <a:srgbClr val="00589B"/>
            </a:solidFill>
          </p:spPr>
        </p:sp>
      </p:grpSp>
      <p:sp>
        <p:nvSpPr>
          <p:cNvPr id="13" name="TextBox 12">
            <a:extLst>
              <a:ext uri="{FF2B5EF4-FFF2-40B4-BE49-F238E27FC236}">
                <a16:creationId xmlns:a16="http://schemas.microsoft.com/office/drawing/2014/main" id="{A5D6F382-CFD0-0DE7-1E54-9E7115C1F3DF}"/>
              </a:ext>
            </a:extLst>
          </p:cNvPr>
          <p:cNvSpPr txBox="1"/>
          <p:nvPr/>
        </p:nvSpPr>
        <p:spPr>
          <a:xfrm>
            <a:off x="3490376" y="800302"/>
            <a:ext cx="4238019" cy="253916"/>
          </a:xfrm>
          <a:prstGeom prst="rect">
            <a:avLst/>
          </a:prstGeom>
          <a:noFill/>
        </p:spPr>
        <p:txBody>
          <a:bodyPr wrap="square" rtlCol="0">
            <a:spAutoFit/>
          </a:bodyPr>
          <a:lstStyle/>
          <a:p>
            <a:pPr algn="r"/>
            <a:r>
              <a:rPr lang="en-US" sz="1050" b="1" dirty="0">
                <a:solidFill>
                  <a:srgbClr val="00589B"/>
                </a:solidFill>
                <a:latin typeface="Avenir Book" panose="02000503020000020003" pitchFamily="2" charset="0"/>
              </a:rPr>
              <a:t>Partner </a:t>
            </a:r>
            <a:r>
              <a:rPr lang="en-US" sz="1050" b="1">
                <a:solidFill>
                  <a:srgbClr val="00589B"/>
                </a:solidFill>
                <a:latin typeface="Avenir Book" panose="02000503020000020003" pitchFamily="2" charset="0"/>
              </a:rPr>
              <a:t>with </a:t>
            </a:r>
            <a:r>
              <a:rPr lang="en-US" sz="1050" b="1" dirty="0">
                <a:solidFill>
                  <a:srgbClr val="00589B"/>
                </a:solidFill>
                <a:latin typeface="Avenir Book" panose="02000503020000020003" pitchFamily="2" charset="0"/>
              </a:rPr>
              <a:t>benefitbay</a:t>
            </a:r>
            <a:endParaRPr lang="en-US" sz="1050" b="1" dirty="0">
              <a:latin typeface="Avenir Book" panose="02000503020000020003" pitchFamily="2" charset="0"/>
            </a:endParaRPr>
          </a:p>
        </p:txBody>
      </p:sp>
    </p:spTree>
    <p:extLst>
      <p:ext uri="{BB962C8B-B14F-4D97-AF65-F5344CB8AC3E}">
        <p14:creationId xmlns:p14="http://schemas.microsoft.com/office/powerpoint/2010/main" val="37077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1"/>
          <p:cNvSpPr txBox="1"/>
          <p:nvPr/>
        </p:nvSpPr>
        <p:spPr>
          <a:xfrm>
            <a:off x="870618" y="1445525"/>
            <a:ext cx="3448904" cy="92791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dirty="0">
                <a:solidFill>
                  <a:srgbClr val="0E589B"/>
                </a:solidFill>
                <a:latin typeface="Avenir Book" panose="02000503020000020003" pitchFamily="2" charset="0"/>
                <a:ea typeface="Nunito Medium"/>
                <a:cs typeface="Nunito Medium"/>
                <a:sym typeface="Nunito Medium"/>
              </a:rPr>
              <a:t>We are focused on helping you unlock the power of personalized benefits for your clients.</a:t>
            </a:r>
            <a:endParaRPr dirty="0">
              <a:solidFill>
                <a:srgbClr val="0E589B"/>
              </a:solidFill>
              <a:latin typeface="Avenir Book" panose="02000503020000020003" pitchFamily="2" charset="0"/>
              <a:ea typeface="Nunito Medium"/>
              <a:cs typeface="Nunito Medium"/>
              <a:sym typeface="Nunito Medium"/>
            </a:endParaRPr>
          </a:p>
        </p:txBody>
      </p:sp>
      <p:cxnSp>
        <p:nvCxnSpPr>
          <p:cNvPr id="172" name="Google Shape;172;p41"/>
          <p:cNvCxnSpPr/>
          <p:nvPr/>
        </p:nvCxnSpPr>
        <p:spPr>
          <a:xfrm>
            <a:off x="4572000" y="1445525"/>
            <a:ext cx="0" cy="2657100"/>
          </a:xfrm>
          <a:prstGeom prst="straightConnector1">
            <a:avLst/>
          </a:prstGeom>
          <a:noFill/>
          <a:ln w="9525" cap="flat" cmpd="sng">
            <a:solidFill>
              <a:schemeClr val="dk2"/>
            </a:solidFill>
            <a:prstDash val="solid"/>
            <a:round/>
            <a:headEnd type="none" w="sm" len="sm"/>
            <a:tailEnd type="none" w="sm" len="sm"/>
          </a:ln>
        </p:spPr>
      </p:cxnSp>
      <p:sp>
        <p:nvSpPr>
          <p:cNvPr id="2" name="Google Shape;170;p41">
            <a:extLst>
              <a:ext uri="{FF2B5EF4-FFF2-40B4-BE49-F238E27FC236}">
                <a16:creationId xmlns:a16="http://schemas.microsoft.com/office/drawing/2014/main" id="{71922F23-2E0F-7C0B-E70C-1801A27C6CE2}"/>
              </a:ext>
            </a:extLst>
          </p:cNvPr>
          <p:cNvSpPr txBox="1"/>
          <p:nvPr/>
        </p:nvSpPr>
        <p:spPr>
          <a:xfrm>
            <a:off x="903565" y="2390351"/>
            <a:ext cx="3383010" cy="2131322"/>
          </a:xfrm>
          <a:prstGeom prst="rect">
            <a:avLst/>
          </a:prstGeom>
          <a:noFill/>
          <a:ln>
            <a:noFill/>
          </a:ln>
        </p:spPr>
        <p:txBody>
          <a:bodyPr spcFirstLastPara="1" wrap="square" lIns="91425" tIns="91425" rIns="91425" bIns="91425" anchor="t" anchorCtr="0">
            <a:spAutoFit/>
          </a:bodyPr>
          <a:lstStyle/>
          <a:p>
            <a:pPr lvl="0" algn="ctr" rtl="0">
              <a:lnSpc>
                <a:spcPct val="115000"/>
              </a:lnSpc>
              <a:spcBef>
                <a:spcPts val="0"/>
              </a:spcBef>
              <a:spcAft>
                <a:spcPts val="0"/>
              </a:spcAft>
              <a:buClr>
                <a:schemeClr val="dk1"/>
              </a:buClr>
              <a:buSzPts val="1100"/>
            </a:pPr>
            <a:r>
              <a:rPr lang="en-US" b="1" dirty="0">
                <a:solidFill>
                  <a:srgbClr val="0E589B"/>
                </a:solidFill>
                <a:latin typeface="Avenir Book" panose="02000503020000020003" pitchFamily="2" charset="0"/>
                <a:ea typeface="Nunito Medium"/>
                <a:cs typeface="Nunito Medium"/>
                <a:sym typeface="Nunito Medium"/>
              </a:rPr>
              <a:t>Keys</a:t>
            </a:r>
          </a:p>
          <a:p>
            <a:pPr lvl="0" rtl="0">
              <a:lnSpc>
                <a:spcPct val="115000"/>
              </a:lnSpc>
              <a:spcBef>
                <a:spcPts val="0"/>
              </a:spcBef>
              <a:spcAft>
                <a:spcPts val="0"/>
              </a:spcAft>
              <a:buClr>
                <a:schemeClr val="dk1"/>
              </a:buClr>
              <a:buSzPts val="1100"/>
            </a:pPr>
            <a:endParaRPr lang="en-US" sz="1200" dirty="0">
              <a:solidFill>
                <a:srgbClr val="0E589B"/>
              </a:solidFill>
              <a:latin typeface="Avenir Book" panose="02000503020000020003" pitchFamily="2" charset="0"/>
              <a:ea typeface="Nunito Medium"/>
              <a:cs typeface="Nunito Medium"/>
              <a:sym typeface="Nunito Medium"/>
            </a:endParaRPr>
          </a:p>
          <a:p>
            <a:pPr lvl="3">
              <a:lnSpc>
                <a:spcPct val="115000"/>
              </a:lnSpc>
              <a:buClr>
                <a:srgbClr val="0E589B"/>
              </a:buClr>
              <a:buSzPts val="1100"/>
            </a:pPr>
            <a:r>
              <a:rPr lang="en-US" sz="1200" dirty="0">
                <a:solidFill>
                  <a:srgbClr val="0E589B"/>
                </a:solidFill>
                <a:latin typeface="Avenir Book" panose="02000503020000020003" pitchFamily="2" charset="0"/>
                <a:ea typeface="Nunito Medium"/>
                <a:cs typeface="Nunito Medium"/>
                <a:sym typeface="Nunito Medium"/>
              </a:rPr>
              <a:t>An end-to-end technology and service solution</a:t>
            </a:r>
          </a:p>
          <a:p>
            <a:pPr marL="171450" lvl="8" indent="-171450">
              <a:lnSpc>
                <a:spcPct val="115000"/>
              </a:lnSpc>
              <a:buClr>
                <a:srgbClr val="0E589B"/>
              </a:buClr>
              <a:buSzPts val="1100"/>
              <a:buFont typeface="Arial" panose="020B0604020202020204" pitchFamily="34" charset="0"/>
              <a:buChar char="•"/>
            </a:pPr>
            <a:r>
              <a:rPr lang="en-US" sz="1200" dirty="0">
                <a:solidFill>
                  <a:srgbClr val="0E589B"/>
                </a:solidFill>
                <a:latin typeface="Avenir Book" panose="02000503020000020003" pitchFamily="2" charset="0"/>
                <a:ea typeface="Nunito Medium"/>
                <a:cs typeface="Nunito Medium"/>
                <a:sym typeface="Nunito Medium"/>
              </a:rPr>
              <a:t>Quoting &amp; Selling</a:t>
            </a:r>
          </a:p>
          <a:p>
            <a:pPr marL="171450" lvl="2" indent="-171450">
              <a:lnSpc>
                <a:spcPct val="115000"/>
              </a:lnSpc>
              <a:buClr>
                <a:srgbClr val="0E589B"/>
              </a:buClr>
              <a:buSzPts val="1100"/>
              <a:buFont typeface="Arial" panose="020B0604020202020204" pitchFamily="34" charset="0"/>
              <a:buChar char="•"/>
            </a:pPr>
            <a:r>
              <a:rPr lang="en-US" sz="1200" dirty="0">
                <a:solidFill>
                  <a:srgbClr val="0E589B"/>
                </a:solidFill>
                <a:latin typeface="Avenir Book" panose="02000503020000020003" pitchFamily="2" charset="0"/>
                <a:ea typeface="Nunito Medium"/>
                <a:cs typeface="Nunito Medium"/>
                <a:sym typeface="Nunito Medium"/>
              </a:rPr>
              <a:t>Deployment</a:t>
            </a:r>
          </a:p>
          <a:p>
            <a:pPr marL="171450" lvl="2" indent="-171450">
              <a:lnSpc>
                <a:spcPct val="115000"/>
              </a:lnSpc>
              <a:buClr>
                <a:srgbClr val="0E589B"/>
              </a:buClr>
              <a:buSzPts val="1100"/>
              <a:buFont typeface="Arial" panose="020B0604020202020204" pitchFamily="34" charset="0"/>
              <a:buChar char="•"/>
            </a:pPr>
            <a:r>
              <a:rPr lang="en-US" sz="1200" dirty="0">
                <a:solidFill>
                  <a:srgbClr val="0E589B"/>
                </a:solidFill>
                <a:latin typeface="Avenir Book" panose="02000503020000020003" pitchFamily="2" charset="0"/>
                <a:ea typeface="Nunito Medium"/>
                <a:cs typeface="Nunito Medium"/>
                <a:sym typeface="Nunito Medium"/>
              </a:rPr>
              <a:t>Banking and Compliance</a:t>
            </a:r>
          </a:p>
          <a:p>
            <a:pPr marL="171450" lvl="2" indent="-171450">
              <a:lnSpc>
                <a:spcPct val="115000"/>
              </a:lnSpc>
              <a:buClr>
                <a:srgbClr val="0E589B"/>
              </a:buClr>
              <a:buSzPts val="1100"/>
              <a:buFont typeface="Arial" panose="020B0604020202020204" pitchFamily="34" charset="0"/>
              <a:buChar char="•"/>
            </a:pPr>
            <a:r>
              <a:rPr lang="en-US" sz="1200" dirty="0">
                <a:solidFill>
                  <a:srgbClr val="0E589B"/>
                </a:solidFill>
                <a:latin typeface="Avenir Book" panose="02000503020000020003" pitchFamily="2" charset="0"/>
                <a:ea typeface="Nunito Medium"/>
                <a:cs typeface="Nunito Medium"/>
                <a:sym typeface="Nunito Medium"/>
              </a:rPr>
              <a:t>Enrollment</a:t>
            </a:r>
          </a:p>
          <a:p>
            <a:pPr marL="171450" lvl="2" indent="-171450">
              <a:lnSpc>
                <a:spcPct val="115000"/>
              </a:lnSpc>
              <a:buClr>
                <a:srgbClr val="0E589B"/>
              </a:buClr>
              <a:buSzPts val="1100"/>
              <a:buFont typeface="Arial" panose="020B0604020202020204" pitchFamily="34" charset="0"/>
              <a:buChar char="•"/>
            </a:pPr>
            <a:r>
              <a:rPr lang="en-US" sz="1200" dirty="0">
                <a:solidFill>
                  <a:srgbClr val="0E589B"/>
                </a:solidFill>
                <a:latin typeface="Avenir Book" panose="02000503020000020003" pitchFamily="2" charset="0"/>
                <a:ea typeface="Nunito Medium"/>
                <a:cs typeface="Nunito Medium"/>
                <a:sym typeface="Nunito Medium"/>
              </a:rPr>
              <a:t>Client Services</a:t>
            </a:r>
          </a:p>
          <a:p>
            <a:pPr marL="285750" lvl="0" indent="-285750" algn="ctr" rtl="0">
              <a:lnSpc>
                <a:spcPct val="115000"/>
              </a:lnSpc>
              <a:spcBef>
                <a:spcPts val="0"/>
              </a:spcBef>
              <a:spcAft>
                <a:spcPts val="0"/>
              </a:spcAft>
              <a:buClr>
                <a:schemeClr val="dk1"/>
              </a:buClr>
              <a:buSzPts val="1100"/>
              <a:buFont typeface="Arial" panose="020B0604020202020204" pitchFamily="34" charset="0"/>
              <a:buChar char="•"/>
            </a:pPr>
            <a:endParaRPr sz="1200" dirty="0">
              <a:solidFill>
                <a:srgbClr val="0E589B"/>
              </a:solidFill>
              <a:latin typeface="Avenir Book" panose="02000503020000020003" pitchFamily="2" charset="0"/>
              <a:ea typeface="Nunito Medium"/>
              <a:cs typeface="Nunito Medium"/>
              <a:sym typeface="Nunito Medium"/>
            </a:endParaRPr>
          </a:p>
        </p:txBody>
      </p:sp>
      <p:grpSp>
        <p:nvGrpSpPr>
          <p:cNvPr id="3" name="Group 2">
            <a:extLst>
              <a:ext uri="{FF2B5EF4-FFF2-40B4-BE49-F238E27FC236}">
                <a16:creationId xmlns:a16="http://schemas.microsoft.com/office/drawing/2014/main" id="{92665884-7563-B731-3A3C-A2B58F8EB721}"/>
              </a:ext>
            </a:extLst>
          </p:cNvPr>
          <p:cNvGrpSpPr/>
          <p:nvPr/>
        </p:nvGrpSpPr>
        <p:grpSpPr>
          <a:xfrm>
            <a:off x="514350" y="408158"/>
            <a:ext cx="996453" cy="287095"/>
            <a:chOff x="0" y="28576"/>
            <a:chExt cx="2657209" cy="765506"/>
          </a:xfrm>
        </p:grpSpPr>
        <p:sp>
          <p:nvSpPr>
            <p:cNvPr id="4" name="AutoShape 3">
              <a:extLst>
                <a:ext uri="{FF2B5EF4-FFF2-40B4-BE49-F238E27FC236}">
                  <a16:creationId xmlns:a16="http://schemas.microsoft.com/office/drawing/2014/main" id="{46B12393-C856-D202-4E47-BCDE38C83E0E}"/>
                </a:ext>
              </a:extLst>
            </p:cNvPr>
            <p:cNvSpPr/>
            <p:nvPr/>
          </p:nvSpPr>
          <p:spPr>
            <a:xfrm>
              <a:off x="0" y="389467"/>
              <a:ext cx="1289032" cy="12700"/>
            </a:xfrm>
            <a:prstGeom prst="rect">
              <a:avLst/>
            </a:prstGeom>
            <a:solidFill>
              <a:srgbClr val="00589B"/>
            </a:solidFill>
          </p:spPr>
        </p:sp>
        <p:sp>
          <p:nvSpPr>
            <p:cNvPr id="5" name="TextBox 4">
              <a:extLst>
                <a:ext uri="{FF2B5EF4-FFF2-40B4-BE49-F238E27FC236}">
                  <a16:creationId xmlns:a16="http://schemas.microsoft.com/office/drawing/2014/main" id="{44482786-931A-C8F4-8841-CA7F8444A686}"/>
                </a:ext>
              </a:extLst>
            </p:cNvPr>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04</a:t>
              </a:r>
            </a:p>
          </p:txBody>
        </p:sp>
      </p:grpSp>
      <p:grpSp>
        <p:nvGrpSpPr>
          <p:cNvPr id="6" name="Group 32">
            <a:extLst>
              <a:ext uri="{FF2B5EF4-FFF2-40B4-BE49-F238E27FC236}">
                <a16:creationId xmlns:a16="http://schemas.microsoft.com/office/drawing/2014/main" id="{41543757-C886-A919-EF1F-391C5A5EFB61}"/>
              </a:ext>
            </a:extLst>
          </p:cNvPr>
          <p:cNvGrpSpPr/>
          <p:nvPr/>
        </p:nvGrpSpPr>
        <p:grpSpPr>
          <a:xfrm>
            <a:off x="514350" y="408157"/>
            <a:ext cx="996454" cy="287066"/>
            <a:chOff x="0" y="28576"/>
            <a:chExt cx="2657209" cy="765506"/>
          </a:xfrm>
        </p:grpSpPr>
        <p:sp>
          <p:nvSpPr>
            <p:cNvPr id="7" name="AutoShape 33">
              <a:extLst>
                <a:ext uri="{FF2B5EF4-FFF2-40B4-BE49-F238E27FC236}">
                  <a16:creationId xmlns:a16="http://schemas.microsoft.com/office/drawing/2014/main" id="{E6893AD3-F5EA-D8E2-1B4A-5877DE6EF385}"/>
                </a:ext>
              </a:extLst>
            </p:cNvPr>
            <p:cNvSpPr/>
            <p:nvPr/>
          </p:nvSpPr>
          <p:spPr>
            <a:xfrm>
              <a:off x="0" y="389467"/>
              <a:ext cx="1289032" cy="12700"/>
            </a:xfrm>
            <a:prstGeom prst="rect">
              <a:avLst/>
            </a:prstGeom>
            <a:solidFill>
              <a:srgbClr val="00589B"/>
            </a:solidFill>
          </p:spPr>
        </p:sp>
        <p:sp>
          <p:nvSpPr>
            <p:cNvPr id="8" name="TextBox 34">
              <a:extLst>
                <a:ext uri="{FF2B5EF4-FFF2-40B4-BE49-F238E27FC236}">
                  <a16:creationId xmlns:a16="http://schemas.microsoft.com/office/drawing/2014/main" id="{FB90C8C0-C350-F0A2-78A5-D2EEA3E69867}"/>
                </a:ext>
              </a:extLst>
            </p:cNvPr>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endParaRPr lang="en-US" sz="2000" dirty="0">
                <a:solidFill>
                  <a:srgbClr val="00589B"/>
                </a:solidFill>
                <a:latin typeface="Avenir Book" panose="02000503020000020003" pitchFamily="2" charset="0"/>
              </a:endParaRPr>
            </a:p>
          </p:txBody>
        </p:sp>
      </p:grpSp>
      <p:grpSp>
        <p:nvGrpSpPr>
          <p:cNvPr id="9" name="Group 2">
            <a:extLst>
              <a:ext uri="{FF2B5EF4-FFF2-40B4-BE49-F238E27FC236}">
                <a16:creationId xmlns:a16="http://schemas.microsoft.com/office/drawing/2014/main" id="{CBD2AF05-1267-7A44-77A3-8A860229BEEF}"/>
              </a:ext>
            </a:extLst>
          </p:cNvPr>
          <p:cNvGrpSpPr/>
          <p:nvPr/>
        </p:nvGrpSpPr>
        <p:grpSpPr>
          <a:xfrm>
            <a:off x="1484411" y="457844"/>
            <a:ext cx="6451326" cy="562077"/>
            <a:chOff x="2495088" y="-732824"/>
            <a:chExt cx="17203536" cy="4826762"/>
          </a:xfrm>
        </p:grpSpPr>
        <p:sp>
          <p:nvSpPr>
            <p:cNvPr id="10" name="TextBox 4">
              <a:extLst>
                <a:ext uri="{FF2B5EF4-FFF2-40B4-BE49-F238E27FC236}">
                  <a16:creationId xmlns:a16="http://schemas.microsoft.com/office/drawing/2014/main" id="{87C868B7-4EEC-394F-FE0F-CD4FC98E9190}"/>
                </a:ext>
              </a:extLst>
            </p:cNvPr>
            <p:cNvSpPr txBox="1"/>
            <p:nvPr/>
          </p:nvSpPr>
          <p:spPr>
            <a:xfrm>
              <a:off x="3048000" y="-732824"/>
              <a:ext cx="16650624" cy="48267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980"/>
                </a:lnSpc>
              </a:pPr>
              <a:r>
                <a:rPr lang="en-US" sz="3200" i="0" u="none" strike="noStrike" cap="none" dirty="0">
                  <a:solidFill>
                    <a:srgbClr val="00589B"/>
                  </a:solidFill>
                  <a:latin typeface="Avenir Book" panose="02000503020000020003" pitchFamily="2" charset="0"/>
                  <a:ea typeface="Nunito"/>
                  <a:cs typeface="Nunito"/>
                  <a:sym typeface="Nunito"/>
                </a:rPr>
                <a:t>Partner with benefitbay</a:t>
              </a:r>
              <a:endParaRPr lang="en-US" sz="3200" i="0" u="none" strike="noStrike" cap="none" dirty="0">
                <a:solidFill>
                  <a:srgbClr val="00589B"/>
                </a:solidFill>
                <a:latin typeface="Avenir Book" panose="02000503020000020003" pitchFamily="2" charset="0"/>
                <a:ea typeface="Nunito Medium"/>
                <a:cs typeface="Nunito Medium"/>
                <a:sym typeface="Nunito Medium"/>
              </a:endParaRPr>
            </a:p>
            <a:p>
              <a:pPr>
                <a:lnSpc>
                  <a:spcPts val="1980"/>
                </a:lnSpc>
              </a:pPr>
              <a:endParaRPr lang="en-US" sz="3000" dirty="0">
                <a:solidFill>
                  <a:srgbClr val="00589B"/>
                </a:solidFill>
                <a:latin typeface="Avenir Book" panose="02000503020000020003" pitchFamily="2" charset="0"/>
              </a:endParaRPr>
            </a:p>
          </p:txBody>
        </p:sp>
        <p:sp>
          <p:nvSpPr>
            <p:cNvPr id="11" name="AutoShape 5">
              <a:extLst>
                <a:ext uri="{FF2B5EF4-FFF2-40B4-BE49-F238E27FC236}">
                  <a16:creationId xmlns:a16="http://schemas.microsoft.com/office/drawing/2014/main" id="{7E15FF13-D866-60D6-1DB1-C361089C0D8D}"/>
                </a:ext>
              </a:extLst>
            </p:cNvPr>
            <p:cNvSpPr/>
            <p:nvPr/>
          </p:nvSpPr>
          <p:spPr>
            <a:xfrm>
              <a:off x="2495088" y="2053108"/>
              <a:ext cx="16650624" cy="12700"/>
            </a:xfrm>
            <a:prstGeom prst="rect">
              <a:avLst/>
            </a:prstGeom>
            <a:solidFill>
              <a:srgbClr val="00589B"/>
            </a:solidFill>
          </p:spPr>
        </p:sp>
      </p:grpSp>
      <p:sp>
        <p:nvSpPr>
          <p:cNvPr id="15" name="AutoShape 33">
            <a:extLst>
              <a:ext uri="{FF2B5EF4-FFF2-40B4-BE49-F238E27FC236}">
                <a16:creationId xmlns:a16="http://schemas.microsoft.com/office/drawing/2014/main" id="{23848CD7-7B7E-0F24-4044-3E3D515ABA92}"/>
              </a:ext>
            </a:extLst>
          </p:cNvPr>
          <p:cNvSpPr/>
          <p:nvPr/>
        </p:nvSpPr>
        <p:spPr>
          <a:xfrm>
            <a:off x="2353376" y="2702245"/>
            <a:ext cx="483387" cy="4763"/>
          </a:xfrm>
          <a:prstGeom prst="rect">
            <a:avLst/>
          </a:prstGeom>
          <a:solidFill>
            <a:srgbClr val="00589B"/>
          </a:solidFill>
        </p:spPr>
      </p:sp>
      <p:pic>
        <p:nvPicPr>
          <p:cNvPr id="13" name="Picture 12" descr="A cartoon of a person holding a key&#10;&#10;Description automatically generated">
            <a:extLst>
              <a:ext uri="{FF2B5EF4-FFF2-40B4-BE49-F238E27FC236}">
                <a16:creationId xmlns:a16="http://schemas.microsoft.com/office/drawing/2014/main" id="{02FD8D39-71D9-DA43-4995-A84B792F4850}"/>
              </a:ext>
            </a:extLst>
          </p:cNvPr>
          <p:cNvPicPr>
            <a:picLocks noChangeAspect="1"/>
          </p:cNvPicPr>
          <p:nvPr/>
        </p:nvPicPr>
        <p:blipFill>
          <a:blip r:embed="rId3"/>
          <a:stretch>
            <a:fillRect/>
          </a:stretch>
        </p:blipFill>
        <p:spPr>
          <a:xfrm>
            <a:off x="5392784" y="1445525"/>
            <a:ext cx="2668137" cy="26681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 name="Google Shape;220;p43">
            <a:extLst>
              <a:ext uri="{FF2B5EF4-FFF2-40B4-BE49-F238E27FC236}">
                <a16:creationId xmlns:a16="http://schemas.microsoft.com/office/drawing/2014/main" id="{B4D4487B-7965-9746-6E72-83295E771FF1}"/>
              </a:ext>
            </a:extLst>
          </p:cNvPr>
          <p:cNvSpPr txBox="1"/>
          <p:nvPr/>
        </p:nvSpPr>
        <p:spPr>
          <a:xfrm>
            <a:off x="827599" y="1187862"/>
            <a:ext cx="725887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0589B"/>
                </a:solidFill>
                <a:latin typeface="Avenir Book" panose="02000503020000020003" pitchFamily="2" charset="0"/>
                <a:ea typeface="Nunito"/>
                <a:cs typeface="Nunito"/>
                <a:sym typeface="Nunito"/>
              </a:rPr>
              <a:t>Classing individuals within ICHRA allows an employer to decide who ICHRA will be available to, as well as provide a different defined contribution per class.</a:t>
            </a:r>
            <a:endParaRPr dirty="0">
              <a:solidFill>
                <a:srgbClr val="00589B"/>
              </a:solidFill>
              <a:latin typeface="Avenir Book" panose="02000503020000020003" pitchFamily="2" charset="0"/>
              <a:ea typeface="Nunito"/>
              <a:cs typeface="Nunito"/>
              <a:sym typeface="Nunito"/>
            </a:endParaRPr>
          </a:p>
        </p:txBody>
      </p:sp>
      <p:sp>
        <p:nvSpPr>
          <p:cNvPr id="3" name="Google Shape;223;p43">
            <a:extLst>
              <a:ext uri="{FF2B5EF4-FFF2-40B4-BE49-F238E27FC236}">
                <a16:creationId xmlns:a16="http://schemas.microsoft.com/office/drawing/2014/main" id="{191A8C02-FE8C-3B1F-52BB-BB1A322BEFBE}"/>
              </a:ext>
            </a:extLst>
          </p:cNvPr>
          <p:cNvSpPr txBox="1"/>
          <p:nvPr/>
        </p:nvSpPr>
        <p:spPr>
          <a:xfrm>
            <a:off x="827599" y="1803385"/>
            <a:ext cx="2114384" cy="1034099"/>
          </a:xfrm>
          <a:prstGeom prst="rect">
            <a:avLst/>
          </a:prstGeom>
          <a:noFill/>
          <a:ln>
            <a:noFill/>
          </a:ln>
        </p:spPr>
        <p:txBody>
          <a:bodyPr spcFirstLastPara="1" wrap="square" lIns="91425" tIns="91425" rIns="91425" bIns="91425" anchor="t" anchorCtr="0">
            <a:spAutoFit/>
          </a:bodyPr>
          <a:lstStyle/>
          <a:p>
            <a:pPr marL="457200" lvl="0" indent="-304800">
              <a:lnSpc>
                <a:spcPct val="115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Salary</a:t>
            </a:r>
          </a:p>
          <a:p>
            <a:pPr marL="457200" lvl="0" indent="-304800">
              <a:lnSpc>
                <a:spcPct val="115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Hourly</a:t>
            </a:r>
          </a:p>
          <a:p>
            <a:pPr marL="457200" lvl="0" indent="-304800">
              <a:lnSpc>
                <a:spcPct val="115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Full-Time</a:t>
            </a:r>
          </a:p>
          <a:p>
            <a:pPr marL="457200" lvl="0" indent="-304800">
              <a:lnSpc>
                <a:spcPct val="115000"/>
              </a:lnSpc>
              <a:buClr>
                <a:srgbClr val="0E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Part-Time</a:t>
            </a:r>
          </a:p>
        </p:txBody>
      </p:sp>
      <p:sp>
        <p:nvSpPr>
          <p:cNvPr id="4" name="Google Shape;223;p43">
            <a:extLst>
              <a:ext uri="{FF2B5EF4-FFF2-40B4-BE49-F238E27FC236}">
                <a16:creationId xmlns:a16="http://schemas.microsoft.com/office/drawing/2014/main" id="{75A3E5B2-134E-7D6A-B4BA-EA716BEA3617}"/>
              </a:ext>
            </a:extLst>
          </p:cNvPr>
          <p:cNvSpPr txBox="1"/>
          <p:nvPr/>
        </p:nvSpPr>
        <p:spPr>
          <a:xfrm>
            <a:off x="3675491" y="1805870"/>
            <a:ext cx="4721086" cy="1034099"/>
          </a:xfrm>
          <a:prstGeom prst="rect">
            <a:avLst/>
          </a:prstGeom>
          <a:noFill/>
          <a:ln>
            <a:noFill/>
          </a:ln>
        </p:spPr>
        <p:txBody>
          <a:bodyPr spcFirstLastPara="1" wrap="square" lIns="91425" tIns="91425" rIns="91425" bIns="91425" anchor="t" anchorCtr="0">
            <a:spAutoFit/>
          </a:bodyPr>
          <a:lstStyle/>
          <a:p>
            <a:pPr marL="457200" lvl="0" indent="-304800">
              <a:lnSpc>
                <a:spcPct val="115000"/>
              </a:lnSpc>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Geographic Location*</a:t>
            </a:r>
          </a:p>
          <a:p>
            <a:pPr marL="457200" lvl="0" indent="-304800">
              <a:lnSpc>
                <a:spcPct val="115000"/>
              </a:lnSpc>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Seasonal</a:t>
            </a:r>
          </a:p>
          <a:p>
            <a:pPr marL="457200" lvl="0" indent="-304800">
              <a:lnSpc>
                <a:spcPct val="115000"/>
              </a:lnSpc>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Employees of a Staffing firm</a:t>
            </a:r>
          </a:p>
          <a:p>
            <a:pPr marL="457200" lvl="0" indent="-304800">
              <a:lnSpc>
                <a:spcPct val="115000"/>
              </a:lnSpc>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Employees covered by a collective bargaining agreement</a:t>
            </a:r>
          </a:p>
        </p:txBody>
      </p:sp>
      <p:sp>
        <p:nvSpPr>
          <p:cNvPr id="5" name="Google Shape;220;p43">
            <a:extLst>
              <a:ext uri="{FF2B5EF4-FFF2-40B4-BE49-F238E27FC236}">
                <a16:creationId xmlns:a16="http://schemas.microsoft.com/office/drawing/2014/main" id="{15A90EB9-F997-C9C0-5550-A32C6171C804}"/>
              </a:ext>
            </a:extLst>
          </p:cNvPr>
          <p:cNvSpPr txBox="1"/>
          <p:nvPr/>
        </p:nvSpPr>
        <p:spPr>
          <a:xfrm>
            <a:off x="827599" y="3024218"/>
            <a:ext cx="7258877"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0589B"/>
                </a:solidFill>
                <a:latin typeface="Avenir Book" panose="02000503020000020003" pitchFamily="2" charset="0"/>
                <a:ea typeface="Nunito"/>
                <a:cs typeface="Nunito"/>
                <a:sym typeface="Nunito"/>
              </a:rPr>
              <a:t>Minimum class size requirements when you offer group insurance </a:t>
            </a:r>
            <a:r>
              <a:rPr lang="en" b="1" dirty="0">
                <a:solidFill>
                  <a:srgbClr val="00589B"/>
                </a:solidFill>
                <a:latin typeface="Avenir Book" panose="02000503020000020003" pitchFamily="2" charset="0"/>
                <a:ea typeface="Nunito"/>
                <a:cs typeface="Nunito"/>
                <a:sym typeface="Nunito"/>
              </a:rPr>
              <a:t>and</a:t>
            </a:r>
            <a:r>
              <a:rPr lang="en" dirty="0">
                <a:solidFill>
                  <a:srgbClr val="00589B"/>
                </a:solidFill>
                <a:latin typeface="Avenir Book" panose="02000503020000020003" pitchFamily="2" charset="0"/>
                <a:ea typeface="Nunito"/>
                <a:cs typeface="Nunito"/>
                <a:sym typeface="Nunito"/>
              </a:rPr>
              <a:t> ICHRA to the same company</a:t>
            </a:r>
          </a:p>
          <a:p>
            <a:pPr lvl="0" algn="l" rtl="0">
              <a:spcBef>
                <a:spcPts val="0"/>
              </a:spcBef>
              <a:spcAft>
                <a:spcPts val="0"/>
              </a:spcAft>
            </a:pPr>
            <a:endParaRPr dirty="0">
              <a:solidFill>
                <a:srgbClr val="00589B"/>
              </a:solidFill>
              <a:latin typeface="Avenir Book" panose="02000503020000020003" pitchFamily="2" charset="0"/>
              <a:ea typeface="Nunito"/>
              <a:cs typeface="Nunito"/>
              <a:sym typeface="Nunito"/>
            </a:endParaRPr>
          </a:p>
        </p:txBody>
      </p:sp>
      <p:sp>
        <p:nvSpPr>
          <p:cNvPr id="6" name="Google Shape;223;p43">
            <a:extLst>
              <a:ext uri="{FF2B5EF4-FFF2-40B4-BE49-F238E27FC236}">
                <a16:creationId xmlns:a16="http://schemas.microsoft.com/office/drawing/2014/main" id="{FAD9C80A-A553-5E5D-91D9-CBB022FC8E47}"/>
              </a:ext>
            </a:extLst>
          </p:cNvPr>
          <p:cNvSpPr txBox="1"/>
          <p:nvPr/>
        </p:nvSpPr>
        <p:spPr>
          <a:xfrm>
            <a:off x="827599" y="3605863"/>
            <a:ext cx="6153646" cy="1246465"/>
          </a:xfrm>
          <a:prstGeom prst="rect">
            <a:avLst/>
          </a:prstGeom>
          <a:noFill/>
          <a:ln>
            <a:noFill/>
          </a:ln>
        </p:spPr>
        <p:txBody>
          <a:bodyPr spcFirstLastPara="1" wrap="square" lIns="91425" tIns="91425" rIns="91425" bIns="91425" anchor="t" anchorCtr="0">
            <a:spAutoFit/>
          </a:bodyPr>
          <a:lstStyle/>
          <a:p>
            <a:pPr marL="457200" lvl="0" indent="-304800">
              <a:lnSpc>
                <a:spcPct val="115000"/>
              </a:lnSpc>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100 or fewer – 10 employees </a:t>
            </a:r>
          </a:p>
          <a:p>
            <a:pPr marL="457200" lvl="0" indent="-304800">
              <a:lnSpc>
                <a:spcPct val="115000"/>
              </a:lnSpc>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100 to 200 – 10%</a:t>
            </a:r>
          </a:p>
          <a:p>
            <a:pPr marL="457200" lvl="0" indent="-304800">
              <a:lnSpc>
                <a:spcPct val="115000"/>
              </a:lnSpc>
              <a:buClr>
                <a:srgbClr val="00589B"/>
              </a:buClr>
              <a:buSzPts val="1200"/>
              <a:buFont typeface="Nunito Medium"/>
              <a:buChar char="●"/>
            </a:pPr>
            <a:r>
              <a:rPr lang="en-US" sz="1200" dirty="0">
                <a:solidFill>
                  <a:srgbClr val="00589B"/>
                </a:solidFill>
                <a:latin typeface="Avenir Book" panose="02000503020000020003" pitchFamily="2" charset="0"/>
                <a:ea typeface="Nunito Medium"/>
                <a:cs typeface="Nunito Medium"/>
                <a:sym typeface="Nunito Medium"/>
              </a:rPr>
              <a:t>200 + - 20%</a:t>
            </a:r>
          </a:p>
          <a:p>
            <a:pPr marL="152400" lvl="0">
              <a:lnSpc>
                <a:spcPct val="115000"/>
              </a:lnSpc>
              <a:buClr>
                <a:srgbClr val="00589B"/>
              </a:buClr>
              <a:buSzPts val="1200"/>
            </a:pPr>
            <a:endParaRPr lang="en-US" sz="1200" dirty="0">
              <a:solidFill>
                <a:srgbClr val="00589B"/>
              </a:solidFill>
              <a:latin typeface="Avenir Book" panose="02000503020000020003" pitchFamily="2" charset="0"/>
              <a:ea typeface="Nunito Medium"/>
              <a:cs typeface="Nunito Medium"/>
              <a:sym typeface="Nunito Medium"/>
            </a:endParaRPr>
          </a:p>
          <a:p>
            <a:pPr marL="152400" lvl="0">
              <a:lnSpc>
                <a:spcPct val="115000"/>
              </a:lnSpc>
              <a:buClr>
                <a:srgbClr val="00589B"/>
              </a:buClr>
              <a:buSzPts val="1200"/>
            </a:pPr>
            <a:r>
              <a:rPr lang="en-US" sz="1200" dirty="0">
                <a:solidFill>
                  <a:srgbClr val="00589B"/>
                </a:solidFill>
                <a:latin typeface="Avenir Book" panose="02000503020000020003" pitchFamily="2" charset="0"/>
                <a:ea typeface="Nunito Medium"/>
                <a:cs typeface="Nunito Medium"/>
                <a:sym typeface="Nunito Medium"/>
              </a:rPr>
              <a:t>*Only class that is not subject to minimum class size requirements</a:t>
            </a:r>
          </a:p>
        </p:txBody>
      </p:sp>
      <p:grpSp>
        <p:nvGrpSpPr>
          <p:cNvPr id="7" name="Group 32">
            <a:extLst>
              <a:ext uri="{FF2B5EF4-FFF2-40B4-BE49-F238E27FC236}">
                <a16:creationId xmlns:a16="http://schemas.microsoft.com/office/drawing/2014/main" id="{640D3543-F3B1-D275-21FB-1C89100DC5A1}"/>
              </a:ext>
            </a:extLst>
          </p:cNvPr>
          <p:cNvGrpSpPr/>
          <p:nvPr/>
        </p:nvGrpSpPr>
        <p:grpSpPr>
          <a:xfrm>
            <a:off x="514350" y="408157"/>
            <a:ext cx="996454" cy="287066"/>
            <a:chOff x="0" y="28576"/>
            <a:chExt cx="2657209" cy="765506"/>
          </a:xfrm>
        </p:grpSpPr>
        <p:sp>
          <p:nvSpPr>
            <p:cNvPr id="8" name="AutoShape 33">
              <a:extLst>
                <a:ext uri="{FF2B5EF4-FFF2-40B4-BE49-F238E27FC236}">
                  <a16:creationId xmlns:a16="http://schemas.microsoft.com/office/drawing/2014/main" id="{4B1C0359-FA92-C527-BAB0-B4DAA24AEC1E}"/>
                </a:ext>
              </a:extLst>
            </p:cNvPr>
            <p:cNvSpPr/>
            <p:nvPr/>
          </p:nvSpPr>
          <p:spPr>
            <a:xfrm>
              <a:off x="0" y="389467"/>
              <a:ext cx="1289032" cy="12700"/>
            </a:xfrm>
            <a:prstGeom prst="rect">
              <a:avLst/>
            </a:prstGeom>
            <a:solidFill>
              <a:srgbClr val="00589B"/>
            </a:solidFill>
          </p:spPr>
        </p:sp>
        <p:sp>
          <p:nvSpPr>
            <p:cNvPr id="9" name="TextBox 34">
              <a:extLst>
                <a:ext uri="{FF2B5EF4-FFF2-40B4-BE49-F238E27FC236}">
                  <a16:creationId xmlns:a16="http://schemas.microsoft.com/office/drawing/2014/main" id="{19310D8A-820E-5556-1E84-BBFBA6538120}"/>
                </a:ext>
              </a:extLst>
            </p:cNvPr>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05</a:t>
              </a:r>
            </a:p>
          </p:txBody>
        </p:sp>
      </p:grpSp>
      <p:grpSp>
        <p:nvGrpSpPr>
          <p:cNvPr id="10" name="Group 2">
            <a:extLst>
              <a:ext uri="{FF2B5EF4-FFF2-40B4-BE49-F238E27FC236}">
                <a16:creationId xmlns:a16="http://schemas.microsoft.com/office/drawing/2014/main" id="{7C30CC10-DDBF-16A7-CDF7-4430D58AC49A}"/>
              </a:ext>
            </a:extLst>
          </p:cNvPr>
          <p:cNvGrpSpPr/>
          <p:nvPr/>
        </p:nvGrpSpPr>
        <p:grpSpPr>
          <a:xfrm>
            <a:off x="1484411" y="457844"/>
            <a:ext cx="6451326" cy="325901"/>
            <a:chOff x="2495088" y="-732824"/>
            <a:chExt cx="17203536" cy="2798632"/>
          </a:xfrm>
        </p:grpSpPr>
        <p:sp>
          <p:nvSpPr>
            <p:cNvPr id="11" name="TextBox 4">
              <a:extLst>
                <a:ext uri="{FF2B5EF4-FFF2-40B4-BE49-F238E27FC236}">
                  <a16:creationId xmlns:a16="http://schemas.microsoft.com/office/drawing/2014/main" id="{FA09C1DF-B090-6D04-7E6F-413D52299DEE}"/>
                </a:ext>
              </a:extLst>
            </p:cNvPr>
            <p:cNvSpPr txBox="1"/>
            <p:nvPr/>
          </p:nvSpPr>
          <p:spPr>
            <a:xfrm>
              <a:off x="3048000" y="-732824"/>
              <a:ext cx="16650624" cy="26242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980"/>
                </a:lnSpc>
              </a:pPr>
              <a:r>
                <a:rPr lang="en-US" sz="3000" dirty="0">
                  <a:solidFill>
                    <a:srgbClr val="00589B"/>
                  </a:solidFill>
                  <a:latin typeface="Avenir Book" panose="02000503020000020003" pitchFamily="2" charset="0"/>
                </a:rPr>
                <a:t>Quoting and Selling</a:t>
              </a:r>
            </a:p>
          </p:txBody>
        </p:sp>
        <p:sp>
          <p:nvSpPr>
            <p:cNvPr id="12" name="AutoShape 5">
              <a:extLst>
                <a:ext uri="{FF2B5EF4-FFF2-40B4-BE49-F238E27FC236}">
                  <a16:creationId xmlns:a16="http://schemas.microsoft.com/office/drawing/2014/main" id="{A635CA4A-A2FE-82E2-0A78-50DC8B8A9A41}"/>
                </a:ext>
              </a:extLst>
            </p:cNvPr>
            <p:cNvSpPr/>
            <p:nvPr/>
          </p:nvSpPr>
          <p:spPr>
            <a:xfrm>
              <a:off x="2495088" y="2053108"/>
              <a:ext cx="16650624" cy="12700"/>
            </a:xfrm>
            <a:prstGeom prst="rect">
              <a:avLst/>
            </a:prstGeom>
            <a:solidFill>
              <a:srgbClr val="00589B"/>
            </a:solidFill>
          </p:spPr>
        </p:sp>
      </p:grpSp>
      <p:sp>
        <p:nvSpPr>
          <p:cNvPr id="14" name="TextBox 13">
            <a:extLst>
              <a:ext uri="{FF2B5EF4-FFF2-40B4-BE49-F238E27FC236}">
                <a16:creationId xmlns:a16="http://schemas.microsoft.com/office/drawing/2014/main" id="{3EE20D63-6D11-EC01-76D2-382CB67B5C12}"/>
              </a:ext>
            </a:extLst>
          </p:cNvPr>
          <p:cNvSpPr txBox="1"/>
          <p:nvPr/>
        </p:nvSpPr>
        <p:spPr>
          <a:xfrm>
            <a:off x="3490376" y="800302"/>
            <a:ext cx="4238019" cy="253916"/>
          </a:xfrm>
          <a:prstGeom prst="rect">
            <a:avLst/>
          </a:prstGeom>
          <a:noFill/>
        </p:spPr>
        <p:txBody>
          <a:bodyPr wrap="square" rtlCol="0">
            <a:spAutoFit/>
          </a:bodyPr>
          <a:lstStyle/>
          <a:p>
            <a:pPr algn="r"/>
            <a:r>
              <a:rPr lang="en-US" sz="1050" b="1" dirty="0">
                <a:solidFill>
                  <a:srgbClr val="00589B"/>
                </a:solidFill>
                <a:latin typeface="Avenir Book" panose="02000503020000020003" pitchFamily="2" charset="0"/>
              </a:rPr>
              <a:t>Partner with benefitbay</a:t>
            </a:r>
            <a:endParaRPr lang="en-US" sz="1050" b="1" dirty="0">
              <a:latin typeface="Avenir Book" panose="02000503020000020003" pitchFamily="2" charset="0"/>
            </a:endParaRPr>
          </a:p>
        </p:txBody>
      </p:sp>
      <p:sp>
        <p:nvSpPr>
          <p:cNvPr id="15" name="TextBox 14">
            <a:extLst>
              <a:ext uri="{FF2B5EF4-FFF2-40B4-BE49-F238E27FC236}">
                <a16:creationId xmlns:a16="http://schemas.microsoft.com/office/drawing/2014/main" id="{E5C06891-4BCA-33ED-4A94-4798C71331D3}"/>
              </a:ext>
            </a:extLst>
          </p:cNvPr>
          <p:cNvSpPr txBox="1"/>
          <p:nvPr/>
        </p:nvSpPr>
        <p:spPr>
          <a:xfrm>
            <a:off x="3490376" y="479032"/>
            <a:ext cx="4238019" cy="323165"/>
          </a:xfrm>
          <a:prstGeom prst="rect">
            <a:avLst/>
          </a:prstGeom>
          <a:noFill/>
        </p:spPr>
        <p:txBody>
          <a:bodyPr wrap="square" rtlCol="0">
            <a:spAutoFit/>
          </a:bodyPr>
          <a:lstStyle/>
          <a:p>
            <a:pPr algn="r"/>
            <a:r>
              <a:rPr lang="en-US" sz="1500" b="1" dirty="0">
                <a:solidFill>
                  <a:srgbClr val="00589B"/>
                </a:solidFill>
                <a:latin typeface="Avenir Book" panose="02000503020000020003" pitchFamily="2" charset="0"/>
              </a:rPr>
              <a:t>Keys</a:t>
            </a:r>
            <a:endParaRPr lang="en-US" sz="1500" b="1" dirty="0">
              <a:latin typeface="Avenir Book" panose="02000503020000020003" pitchFamily="2" charset="0"/>
            </a:endParaRPr>
          </a:p>
        </p:txBody>
      </p:sp>
    </p:spTree>
    <p:extLst>
      <p:ext uri="{BB962C8B-B14F-4D97-AF65-F5344CB8AC3E}">
        <p14:creationId xmlns:p14="http://schemas.microsoft.com/office/powerpoint/2010/main" val="355334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2"/>
          <p:cNvGrpSpPr/>
          <p:nvPr/>
        </p:nvGrpSpPr>
        <p:grpSpPr>
          <a:xfrm>
            <a:off x="514350" y="408157"/>
            <a:ext cx="996454" cy="287066"/>
            <a:chOff x="0" y="28576"/>
            <a:chExt cx="2657209" cy="765506"/>
          </a:xfrm>
        </p:grpSpPr>
        <p:sp>
          <p:nvSpPr>
            <p:cNvPr id="33" name="AutoShape 33"/>
            <p:cNvSpPr/>
            <p:nvPr/>
          </p:nvSpPr>
          <p:spPr>
            <a:xfrm>
              <a:off x="0" y="389467"/>
              <a:ext cx="1289032" cy="12700"/>
            </a:xfrm>
            <a:prstGeom prst="rect">
              <a:avLst/>
            </a:prstGeom>
            <a:solidFill>
              <a:srgbClr val="00589B"/>
            </a:solidFill>
          </p:spPr>
        </p:sp>
        <p:sp>
          <p:nvSpPr>
            <p:cNvPr id="34" name="TextBox 34"/>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06</a:t>
              </a:r>
            </a:p>
          </p:txBody>
        </p:sp>
      </p:grpSp>
      <p:grpSp>
        <p:nvGrpSpPr>
          <p:cNvPr id="30" name="Group 2">
            <a:extLst>
              <a:ext uri="{FF2B5EF4-FFF2-40B4-BE49-F238E27FC236}">
                <a16:creationId xmlns:a16="http://schemas.microsoft.com/office/drawing/2014/main" id="{BFDDDF59-4FEA-4215-B816-9D9CDD364C57}"/>
              </a:ext>
            </a:extLst>
          </p:cNvPr>
          <p:cNvGrpSpPr/>
          <p:nvPr/>
        </p:nvGrpSpPr>
        <p:grpSpPr>
          <a:xfrm>
            <a:off x="1484411" y="457844"/>
            <a:ext cx="6451326" cy="325901"/>
            <a:chOff x="2495088" y="-732824"/>
            <a:chExt cx="17203536" cy="2798632"/>
          </a:xfrm>
        </p:grpSpPr>
        <p:sp>
          <p:nvSpPr>
            <p:cNvPr id="36" name="TextBox 4">
              <a:extLst>
                <a:ext uri="{FF2B5EF4-FFF2-40B4-BE49-F238E27FC236}">
                  <a16:creationId xmlns:a16="http://schemas.microsoft.com/office/drawing/2014/main" id="{0031643D-7A29-40FC-B0C2-092FCD3D760C}"/>
                </a:ext>
              </a:extLst>
            </p:cNvPr>
            <p:cNvSpPr txBox="1"/>
            <p:nvPr/>
          </p:nvSpPr>
          <p:spPr>
            <a:xfrm>
              <a:off x="3048000" y="-732824"/>
              <a:ext cx="16650624" cy="26242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980"/>
                </a:lnSpc>
              </a:pPr>
              <a:r>
                <a:rPr lang="en-US" sz="3000" dirty="0">
                  <a:solidFill>
                    <a:srgbClr val="00589B"/>
                  </a:solidFill>
                  <a:latin typeface="Avenir Book" panose="02000503020000020003" pitchFamily="2" charset="0"/>
                </a:rPr>
                <a:t>Deployment</a:t>
              </a:r>
            </a:p>
          </p:txBody>
        </p:sp>
        <p:sp>
          <p:nvSpPr>
            <p:cNvPr id="37" name="AutoShape 5">
              <a:extLst>
                <a:ext uri="{FF2B5EF4-FFF2-40B4-BE49-F238E27FC236}">
                  <a16:creationId xmlns:a16="http://schemas.microsoft.com/office/drawing/2014/main" id="{C718A4AF-CFEB-4D6E-BD56-DE4D4F8DA7D7}"/>
                </a:ext>
              </a:extLst>
            </p:cNvPr>
            <p:cNvSpPr/>
            <p:nvPr/>
          </p:nvSpPr>
          <p:spPr>
            <a:xfrm>
              <a:off x="2495088" y="2053108"/>
              <a:ext cx="16650624" cy="12700"/>
            </a:xfrm>
            <a:prstGeom prst="rect">
              <a:avLst/>
            </a:prstGeom>
            <a:solidFill>
              <a:srgbClr val="00589B"/>
            </a:solidFill>
          </p:spPr>
        </p:sp>
      </p:grpSp>
      <p:sp>
        <p:nvSpPr>
          <p:cNvPr id="4" name="TextBox 3">
            <a:extLst>
              <a:ext uri="{FF2B5EF4-FFF2-40B4-BE49-F238E27FC236}">
                <a16:creationId xmlns:a16="http://schemas.microsoft.com/office/drawing/2014/main" id="{CEC7BBCB-A604-33E2-3B7D-E564C744246B}"/>
              </a:ext>
            </a:extLst>
          </p:cNvPr>
          <p:cNvSpPr txBox="1"/>
          <p:nvPr/>
        </p:nvSpPr>
        <p:spPr>
          <a:xfrm>
            <a:off x="3490376" y="800302"/>
            <a:ext cx="4238019" cy="253916"/>
          </a:xfrm>
          <a:prstGeom prst="rect">
            <a:avLst/>
          </a:prstGeom>
          <a:noFill/>
        </p:spPr>
        <p:txBody>
          <a:bodyPr wrap="square" rtlCol="0">
            <a:spAutoFit/>
          </a:bodyPr>
          <a:lstStyle/>
          <a:p>
            <a:pPr algn="r"/>
            <a:r>
              <a:rPr lang="en-US" sz="1050" b="1" dirty="0">
                <a:solidFill>
                  <a:srgbClr val="00589B"/>
                </a:solidFill>
                <a:latin typeface="Avenir Book" panose="02000503020000020003" pitchFamily="2" charset="0"/>
              </a:rPr>
              <a:t>benefitbay</a:t>
            </a:r>
            <a:endParaRPr lang="en-US" sz="1050" b="1" dirty="0">
              <a:latin typeface="Avenir Book" panose="02000503020000020003" pitchFamily="2" charset="0"/>
            </a:endParaRPr>
          </a:p>
        </p:txBody>
      </p:sp>
      <p:sp>
        <p:nvSpPr>
          <p:cNvPr id="13" name="Google Shape;313;p46">
            <a:extLst>
              <a:ext uri="{FF2B5EF4-FFF2-40B4-BE49-F238E27FC236}">
                <a16:creationId xmlns:a16="http://schemas.microsoft.com/office/drawing/2014/main" id="{2B620F10-3383-9DAC-04F5-B278BE4628BD}"/>
              </a:ext>
            </a:extLst>
          </p:cNvPr>
          <p:cNvSpPr txBox="1"/>
          <p:nvPr/>
        </p:nvSpPr>
        <p:spPr>
          <a:xfrm>
            <a:off x="1691753" y="1370212"/>
            <a:ext cx="2741020" cy="430857"/>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600"/>
              <a:buFont typeface="Arial"/>
              <a:buNone/>
            </a:pPr>
            <a:r>
              <a:rPr lang="en-US" sz="1600" b="1" i="0" u="none" strike="noStrike" cap="none" dirty="0">
                <a:solidFill>
                  <a:srgbClr val="0E589B"/>
                </a:solidFill>
                <a:latin typeface="Avenir Book" panose="02000503020000020003" pitchFamily="2" charset="0"/>
                <a:ea typeface="Nunito"/>
                <a:cs typeface="Nunito"/>
                <a:sym typeface="Nunito"/>
              </a:rPr>
              <a:t>Consistently </a:t>
            </a:r>
            <a:r>
              <a:rPr lang="en" sz="1600" b="1" i="0" u="none" strike="noStrike" cap="none" dirty="0">
                <a:solidFill>
                  <a:srgbClr val="0E589B"/>
                </a:solidFill>
                <a:latin typeface="Avenir Book" panose="02000503020000020003" pitchFamily="2" charset="0"/>
                <a:ea typeface="Nunito"/>
                <a:cs typeface="Nunito"/>
                <a:sym typeface="Nunito"/>
              </a:rPr>
              <a:t>Deploy ICHRA</a:t>
            </a:r>
            <a:endParaRPr sz="1600" b="1" i="0" u="none" strike="noStrike" cap="none" dirty="0">
              <a:solidFill>
                <a:srgbClr val="0E589B"/>
              </a:solidFill>
              <a:latin typeface="Avenir Book" panose="02000503020000020003" pitchFamily="2" charset="0"/>
              <a:ea typeface="Nunito"/>
              <a:cs typeface="Nunito"/>
              <a:sym typeface="Nunito"/>
            </a:endParaRPr>
          </a:p>
        </p:txBody>
      </p:sp>
      <p:sp>
        <p:nvSpPr>
          <p:cNvPr id="16" name="Google Shape;327;p46">
            <a:extLst>
              <a:ext uri="{FF2B5EF4-FFF2-40B4-BE49-F238E27FC236}">
                <a16:creationId xmlns:a16="http://schemas.microsoft.com/office/drawing/2014/main" id="{BFA9488B-D54A-A52E-8587-ED326A6A2A2A}"/>
              </a:ext>
            </a:extLst>
          </p:cNvPr>
          <p:cNvSpPr txBox="1"/>
          <p:nvPr/>
        </p:nvSpPr>
        <p:spPr>
          <a:xfrm>
            <a:off x="1665464" y="1974179"/>
            <a:ext cx="6062931" cy="203129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200" dirty="0">
                <a:solidFill>
                  <a:srgbClr val="0E589B"/>
                </a:solidFill>
                <a:latin typeface="Avenir Book" panose="02000503020000020003" pitchFamily="2" charset="0"/>
                <a:ea typeface="Nunito"/>
                <a:cs typeface="Nunito"/>
                <a:sym typeface="Nunito"/>
              </a:rPr>
              <a:t>Included with your partnership with </a:t>
            </a:r>
            <a:r>
              <a:rPr lang="en" sz="1200" dirty="0" err="1">
                <a:solidFill>
                  <a:srgbClr val="0E589B"/>
                </a:solidFill>
                <a:latin typeface="Avenir Book" panose="02000503020000020003" pitchFamily="2" charset="0"/>
                <a:ea typeface="Nunito"/>
                <a:cs typeface="Nunito"/>
                <a:sym typeface="Nunito"/>
              </a:rPr>
              <a:t>benefitbay</a:t>
            </a:r>
            <a:r>
              <a:rPr lang="en" sz="1200" dirty="0">
                <a:solidFill>
                  <a:srgbClr val="0E589B"/>
                </a:solidFill>
                <a:latin typeface="Avenir Book" panose="02000503020000020003" pitchFamily="2" charset="0"/>
                <a:ea typeface="Nunito"/>
                <a:cs typeface="Nunito"/>
                <a:sym typeface="Nunito"/>
              </a:rPr>
              <a:t> you will have our Employer Engagement Team as a resource to assist your Employer Groups with deployment of ICHRA for their Employees.</a:t>
            </a:r>
          </a:p>
          <a:p>
            <a:pPr marL="0" lvl="0" indent="0" rtl="0">
              <a:spcBef>
                <a:spcPts val="0"/>
              </a:spcBef>
              <a:spcAft>
                <a:spcPts val="0"/>
              </a:spcAft>
              <a:buNone/>
            </a:pPr>
            <a:endParaRPr lang="en" sz="1200" dirty="0">
              <a:solidFill>
                <a:srgbClr val="0E589B"/>
              </a:solidFill>
              <a:latin typeface="Avenir Book" panose="02000503020000020003" pitchFamily="2" charset="0"/>
              <a:ea typeface="Nunito"/>
              <a:cs typeface="Nunito"/>
              <a:sym typeface="Nunito"/>
            </a:endParaRPr>
          </a:p>
          <a:p>
            <a:pPr marL="0" lvl="0" indent="0" rtl="0">
              <a:spcBef>
                <a:spcPts val="0"/>
              </a:spcBef>
              <a:spcAft>
                <a:spcPts val="0"/>
              </a:spcAft>
              <a:buNone/>
            </a:pPr>
            <a:r>
              <a:rPr lang="en" sz="1200" dirty="0">
                <a:solidFill>
                  <a:srgbClr val="0E589B"/>
                </a:solidFill>
                <a:latin typeface="Avenir Book" panose="02000503020000020003" pitchFamily="2" charset="0"/>
                <a:ea typeface="Nunito"/>
                <a:cs typeface="Nunito"/>
                <a:sym typeface="Nunito"/>
              </a:rPr>
              <a:t>The Employer Engagement team helps facilitate successful ICHRA deployments with you by providing training and resources to develop </a:t>
            </a: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repeatable processes through the entire employee journey: </a:t>
            </a:r>
          </a:p>
          <a:p>
            <a:pPr marL="171450" lvl="0" indent="-171450" rtl="0">
              <a:spcBef>
                <a:spcPts val="0"/>
              </a:spcBef>
              <a:spcAft>
                <a:spcPts val="0"/>
              </a:spcAft>
              <a:buClr>
                <a:srgbClr val="0E589B"/>
              </a:buClr>
              <a:buFont typeface="Arial" panose="020B0604020202020204" pitchFamily="34" charset="0"/>
              <a:buChar char="•"/>
            </a:pP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Open enrollment </a:t>
            </a:r>
          </a:p>
          <a:p>
            <a:pPr marL="171450" lvl="0" indent="-171450" rtl="0">
              <a:spcBef>
                <a:spcPts val="0"/>
              </a:spcBef>
              <a:spcAft>
                <a:spcPts val="0"/>
              </a:spcAft>
              <a:buClr>
                <a:srgbClr val="0E589B"/>
              </a:buClr>
              <a:buFont typeface="Arial" panose="020B0604020202020204" pitchFamily="34" charset="0"/>
              <a:buChar char="•"/>
            </a:pP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Close of enrollment</a:t>
            </a:r>
          </a:p>
          <a:p>
            <a:pPr marL="171450" lvl="0" indent="-171450" rtl="0">
              <a:spcBef>
                <a:spcPts val="0"/>
              </a:spcBef>
              <a:spcAft>
                <a:spcPts val="0"/>
              </a:spcAft>
              <a:buClr>
                <a:srgbClr val="0E589B"/>
              </a:buClr>
              <a:buFont typeface="Arial" panose="020B0604020202020204" pitchFamily="34" charset="0"/>
              <a:buChar char="•"/>
            </a:pPr>
            <a:r>
              <a:rPr lang="en-US" sz="1200" kern="100" dirty="0">
                <a:solidFill>
                  <a:srgbClr val="0E589B"/>
                </a:solidFill>
                <a:latin typeface="Avenir Book" panose="02000503020000020003" pitchFamily="2" charset="0"/>
                <a:ea typeface="Calibri" panose="020F0502020204030204" pitchFamily="34" charset="0"/>
                <a:cs typeface="Arial" panose="020B0604020202020204" pitchFamily="34" charset="0"/>
              </a:rPr>
              <a:t>R</a:t>
            </a:r>
            <a:r>
              <a:rPr lang="en-US" sz="1200" kern="100" dirty="0">
                <a:solidFill>
                  <a:srgbClr val="0E589B"/>
                </a:solidFill>
                <a:effectLst/>
                <a:latin typeface="Avenir Book" panose="02000503020000020003" pitchFamily="2" charset="0"/>
                <a:ea typeface="Calibri" panose="020F0502020204030204" pitchFamily="34" charset="0"/>
                <a:cs typeface="Arial" panose="020B0604020202020204" pitchFamily="34" charset="0"/>
              </a:rPr>
              <a:t>enewal</a:t>
            </a:r>
            <a:endParaRPr sz="1200" dirty="0">
              <a:solidFill>
                <a:srgbClr val="0E589B"/>
              </a:solidFill>
              <a:latin typeface="Avenir Book" panose="02000503020000020003" pitchFamily="2" charset="0"/>
              <a:ea typeface="Nunito"/>
              <a:cs typeface="Nunito"/>
              <a:sym typeface="Nunito"/>
            </a:endParaRPr>
          </a:p>
        </p:txBody>
      </p:sp>
      <p:sp>
        <p:nvSpPr>
          <p:cNvPr id="17" name="Google Shape;329;p46">
            <a:extLst>
              <a:ext uri="{FF2B5EF4-FFF2-40B4-BE49-F238E27FC236}">
                <a16:creationId xmlns:a16="http://schemas.microsoft.com/office/drawing/2014/main" id="{265C4C4B-A688-C1A2-CD86-5057D0543E04}"/>
              </a:ext>
            </a:extLst>
          </p:cNvPr>
          <p:cNvSpPr txBox="1"/>
          <p:nvPr/>
        </p:nvSpPr>
        <p:spPr>
          <a:xfrm>
            <a:off x="1406539" y="4264268"/>
            <a:ext cx="6399727"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i="1" dirty="0">
                <a:solidFill>
                  <a:srgbClr val="0E589B"/>
                </a:solidFill>
                <a:latin typeface="Avenir Book" panose="02000503020000020003" pitchFamily="2" charset="0"/>
                <a:ea typeface="Nunito"/>
                <a:cs typeface="Nunito"/>
                <a:sym typeface="Nunito"/>
              </a:rPr>
              <a:t>Deploying ICHRA is as much about education and support as it is technology. </a:t>
            </a:r>
            <a:endParaRPr b="1" i="1" dirty="0">
              <a:solidFill>
                <a:srgbClr val="0E589B"/>
              </a:solidFill>
              <a:latin typeface="Avenir Book" panose="02000503020000020003" pitchFamily="2" charset="0"/>
              <a:ea typeface="Nunito"/>
              <a:cs typeface="Nunito"/>
              <a:sym typeface="Nunito"/>
            </a:endParaRPr>
          </a:p>
        </p:txBody>
      </p:sp>
      <p:pic>
        <p:nvPicPr>
          <p:cNvPr id="18" name="Graphic 17" descr="Rocket with solid fill">
            <a:extLst>
              <a:ext uri="{FF2B5EF4-FFF2-40B4-BE49-F238E27FC236}">
                <a16:creationId xmlns:a16="http://schemas.microsoft.com/office/drawing/2014/main" id="{4E348339-FAC5-E49B-5015-980C29CE3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064" y="1128441"/>
            <a:ext cx="914400" cy="914400"/>
          </a:xfrm>
          <a:prstGeom prst="rect">
            <a:avLst/>
          </a:prstGeom>
        </p:spPr>
      </p:pic>
    </p:spTree>
    <p:extLst>
      <p:ext uri="{BB962C8B-B14F-4D97-AF65-F5344CB8AC3E}">
        <p14:creationId xmlns:p14="http://schemas.microsoft.com/office/powerpoint/2010/main" val="219274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2"/>
          <p:cNvGrpSpPr/>
          <p:nvPr/>
        </p:nvGrpSpPr>
        <p:grpSpPr>
          <a:xfrm>
            <a:off x="514350" y="408157"/>
            <a:ext cx="996454" cy="287066"/>
            <a:chOff x="0" y="28576"/>
            <a:chExt cx="2657209" cy="765506"/>
          </a:xfrm>
        </p:grpSpPr>
        <p:sp>
          <p:nvSpPr>
            <p:cNvPr id="33" name="AutoShape 33"/>
            <p:cNvSpPr/>
            <p:nvPr/>
          </p:nvSpPr>
          <p:spPr>
            <a:xfrm>
              <a:off x="0" y="389467"/>
              <a:ext cx="1289032" cy="12700"/>
            </a:xfrm>
            <a:prstGeom prst="rect">
              <a:avLst/>
            </a:prstGeom>
            <a:solidFill>
              <a:srgbClr val="00589B"/>
            </a:solidFill>
          </p:spPr>
        </p:sp>
        <p:sp>
          <p:nvSpPr>
            <p:cNvPr id="34" name="TextBox 34"/>
            <p:cNvSpPr txBox="1"/>
            <p:nvPr/>
          </p:nvSpPr>
          <p:spPr>
            <a:xfrm>
              <a:off x="1850436" y="28576"/>
              <a:ext cx="806773" cy="76550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00"/>
                </a:lnSpc>
              </a:pPr>
              <a:r>
                <a:rPr lang="en-US" sz="2000" dirty="0">
                  <a:solidFill>
                    <a:srgbClr val="00589B"/>
                  </a:solidFill>
                  <a:latin typeface="Avenir Book" panose="02000503020000020003" pitchFamily="2" charset="0"/>
                </a:rPr>
                <a:t>07</a:t>
              </a:r>
            </a:p>
          </p:txBody>
        </p:sp>
      </p:grpSp>
      <p:grpSp>
        <p:nvGrpSpPr>
          <p:cNvPr id="30" name="Group 2">
            <a:extLst>
              <a:ext uri="{FF2B5EF4-FFF2-40B4-BE49-F238E27FC236}">
                <a16:creationId xmlns:a16="http://schemas.microsoft.com/office/drawing/2014/main" id="{BFDDDF59-4FEA-4215-B816-9D9CDD364C57}"/>
              </a:ext>
            </a:extLst>
          </p:cNvPr>
          <p:cNvGrpSpPr/>
          <p:nvPr/>
        </p:nvGrpSpPr>
        <p:grpSpPr>
          <a:xfrm>
            <a:off x="1484411" y="457844"/>
            <a:ext cx="6451326" cy="325901"/>
            <a:chOff x="2495088" y="-732824"/>
            <a:chExt cx="17203536" cy="2798632"/>
          </a:xfrm>
        </p:grpSpPr>
        <p:sp>
          <p:nvSpPr>
            <p:cNvPr id="36" name="TextBox 4">
              <a:extLst>
                <a:ext uri="{FF2B5EF4-FFF2-40B4-BE49-F238E27FC236}">
                  <a16:creationId xmlns:a16="http://schemas.microsoft.com/office/drawing/2014/main" id="{0031643D-7A29-40FC-B0C2-092FCD3D760C}"/>
                </a:ext>
              </a:extLst>
            </p:cNvPr>
            <p:cNvSpPr txBox="1"/>
            <p:nvPr/>
          </p:nvSpPr>
          <p:spPr>
            <a:xfrm>
              <a:off x="3048000" y="-732824"/>
              <a:ext cx="16650624" cy="26242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980"/>
                </a:lnSpc>
              </a:pPr>
              <a:r>
                <a:rPr lang="en-US" sz="2800" dirty="0">
                  <a:solidFill>
                    <a:srgbClr val="00589B"/>
                  </a:solidFill>
                  <a:latin typeface="Avenir Book" panose="02000503020000020003" pitchFamily="2" charset="0"/>
                </a:rPr>
                <a:t>Banking and Compliance</a:t>
              </a:r>
            </a:p>
          </p:txBody>
        </p:sp>
        <p:sp>
          <p:nvSpPr>
            <p:cNvPr id="37" name="AutoShape 5">
              <a:extLst>
                <a:ext uri="{FF2B5EF4-FFF2-40B4-BE49-F238E27FC236}">
                  <a16:creationId xmlns:a16="http://schemas.microsoft.com/office/drawing/2014/main" id="{C718A4AF-CFEB-4D6E-BD56-DE4D4F8DA7D7}"/>
                </a:ext>
              </a:extLst>
            </p:cNvPr>
            <p:cNvSpPr/>
            <p:nvPr/>
          </p:nvSpPr>
          <p:spPr>
            <a:xfrm>
              <a:off x="2495088" y="2053108"/>
              <a:ext cx="16650624" cy="12700"/>
            </a:xfrm>
            <a:prstGeom prst="rect">
              <a:avLst/>
            </a:prstGeom>
            <a:solidFill>
              <a:srgbClr val="00589B"/>
            </a:solidFill>
          </p:spPr>
        </p:sp>
      </p:grpSp>
      <p:sp>
        <p:nvSpPr>
          <p:cNvPr id="4" name="TextBox 3">
            <a:extLst>
              <a:ext uri="{FF2B5EF4-FFF2-40B4-BE49-F238E27FC236}">
                <a16:creationId xmlns:a16="http://schemas.microsoft.com/office/drawing/2014/main" id="{CEC7BBCB-A604-33E2-3B7D-E564C744246B}"/>
              </a:ext>
            </a:extLst>
          </p:cNvPr>
          <p:cNvSpPr txBox="1"/>
          <p:nvPr/>
        </p:nvSpPr>
        <p:spPr>
          <a:xfrm>
            <a:off x="3490376" y="800302"/>
            <a:ext cx="4238019" cy="253916"/>
          </a:xfrm>
          <a:prstGeom prst="rect">
            <a:avLst/>
          </a:prstGeom>
          <a:noFill/>
        </p:spPr>
        <p:txBody>
          <a:bodyPr wrap="square" rtlCol="0">
            <a:spAutoFit/>
          </a:bodyPr>
          <a:lstStyle/>
          <a:p>
            <a:pPr algn="r"/>
            <a:r>
              <a:rPr lang="en-US" sz="1050" b="1" dirty="0">
                <a:solidFill>
                  <a:srgbClr val="00589B"/>
                </a:solidFill>
                <a:latin typeface="Avenir Book" panose="02000503020000020003" pitchFamily="2" charset="0"/>
              </a:rPr>
              <a:t>benefitbay</a:t>
            </a:r>
            <a:endParaRPr lang="en-US" sz="1050" b="1" dirty="0">
              <a:latin typeface="Avenir Book" panose="02000503020000020003" pitchFamily="2" charset="0"/>
            </a:endParaRPr>
          </a:p>
        </p:txBody>
      </p:sp>
      <p:sp>
        <p:nvSpPr>
          <p:cNvPr id="22" name="TextBox 21">
            <a:extLst>
              <a:ext uri="{FF2B5EF4-FFF2-40B4-BE49-F238E27FC236}">
                <a16:creationId xmlns:a16="http://schemas.microsoft.com/office/drawing/2014/main" id="{9B88239E-6DF0-9C63-D054-0EDBC7F04D2F}"/>
              </a:ext>
            </a:extLst>
          </p:cNvPr>
          <p:cNvSpPr txBox="1"/>
          <p:nvPr/>
        </p:nvSpPr>
        <p:spPr>
          <a:xfrm>
            <a:off x="2940264" y="1272443"/>
            <a:ext cx="4511636" cy="22244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lIns="46759" tIns="23380" rIns="46759" bIns="23380" anchor="t">
            <a:spAutoFit/>
          </a:bodyPr>
          <a:lstStyle/>
          <a:p>
            <a:pPr>
              <a:lnSpc>
                <a:spcPct val="107000"/>
              </a:lnSpc>
              <a:spcAft>
                <a:spcPts val="409"/>
              </a:spcAft>
            </a:pPr>
            <a:r>
              <a:rPr lang="en-US" sz="1200" b="1" dirty="0">
                <a:solidFill>
                  <a:srgbClr val="0E589B"/>
                </a:solidFill>
                <a:latin typeface="Avenir Book" panose="02000503020000020003" pitchFamily="2" charset="0"/>
                <a:ea typeface="Calibri" panose="020F0502020204030204" pitchFamily="34" charset="0"/>
                <a:cs typeface="Calibri"/>
              </a:rPr>
              <a:t>Advanced Reimbursement Checking (ARC) </a:t>
            </a:r>
            <a:r>
              <a:rPr lang="en-US" sz="1200" dirty="0">
                <a:solidFill>
                  <a:srgbClr val="0E589B"/>
                </a:solidFill>
                <a:latin typeface="Avenir Book" panose="02000503020000020003" pitchFamily="2" charset="0"/>
                <a:ea typeface="Calibri" panose="020F0502020204030204" pitchFamily="34" charset="0"/>
                <a:cs typeface="Calibri"/>
              </a:rPr>
              <a:t>accounts are established for each employee.  </a:t>
            </a:r>
            <a:endParaRPr lang="en-US" sz="1200" dirty="0">
              <a:solidFill>
                <a:srgbClr val="0E589B"/>
              </a:solidFill>
              <a:latin typeface="Avenir Book" panose="02000503020000020003" pitchFamily="2" charset="0"/>
              <a:ea typeface="Calibri" panose="020F0502020204030204" pitchFamily="34" charset="0"/>
              <a:cs typeface="Calibri" panose="020F0502020204030204" pitchFamily="34" charset="0"/>
            </a:endParaRPr>
          </a:p>
          <a:p>
            <a:pPr>
              <a:lnSpc>
                <a:spcPct val="107000"/>
              </a:lnSpc>
              <a:spcAft>
                <a:spcPts val="409"/>
              </a:spcAft>
            </a:pPr>
            <a:r>
              <a:rPr lang="en-US" sz="1200" dirty="0">
                <a:solidFill>
                  <a:srgbClr val="0E589B"/>
                </a:solidFill>
                <a:latin typeface="Avenir Book" panose="02000503020000020003" pitchFamily="2" charset="0"/>
                <a:ea typeface="Calibri" panose="020F0502020204030204" pitchFamily="34" charset="0"/>
                <a:cs typeface="Calibri"/>
              </a:rPr>
              <a:t>These accounts are set for automatic payment, pre-funded with the total monthly premium.  </a:t>
            </a:r>
            <a:endParaRPr lang="en-US" sz="1200" dirty="0">
              <a:solidFill>
                <a:srgbClr val="0E589B"/>
              </a:solidFill>
              <a:latin typeface="Avenir Book" panose="02000503020000020003" pitchFamily="2" charset="0"/>
              <a:ea typeface="Calibri" panose="020F0502020204030204" pitchFamily="34" charset="0"/>
              <a:cs typeface="Calibri" panose="020F0502020204030204" pitchFamily="34" charset="0"/>
            </a:endParaRPr>
          </a:p>
          <a:p>
            <a:pPr>
              <a:lnSpc>
                <a:spcPct val="107000"/>
              </a:lnSpc>
              <a:spcAft>
                <a:spcPts val="409"/>
              </a:spcAft>
            </a:pPr>
            <a:r>
              <a:rPr lang="en-US" sz="1200" dirty="0">
                <a:solidFill>
                  <a:srgbClr val="0E589B"/>
                </a:solidFill>
                <a:latin typeface="Avenir Book" panose="02000503020000020003" pitchFamily="2" charset="0"/>
                <a:ea typeface="Calibri" panose="020F0502020204030204" pitchFamily="34" charset="0"/>
                <a:cs typeface="Calibri"/>
              </a:rPr>
              <a:t>Prior to Open Enrollment, the Employer Account will need to be funded.  We will work with you to determine the amount based on the census provided.</a:t>
            </a:r>
          </a:p>
          <a:p>
            <a:pPr>
              <a:lnSpc>
                <a:spcPct val="107000"/>
              </a:lnSpc>
              <a:spcAft>
                <a:spcPts val="409"/>
              </a:spcAft>
            </a:pPr>
            <a:r>
              <a:rPr lang="en-US" sz="1200" dirty="0">
                <a:solidFill>
                  <a:srgbClr val="0E589B"/>
                </a:solidFill>
                <a:latin typeface="Avenir Book" panose="02000503020000020003" pitchFamily="2" charset="0"/>
                <a:ea typeface="Calibri" panose="020F0502020204030204" pitchFamily="34" charset="0"/>
                <a:cs typeface="Calibri"/>
              </a:rPr>
              <a:t>Employee’s share of the premium is payroll deducted.  </a:t>
            </a:r>
            <a:endParaRPr lang="en-US" sz="1200" dirty="0">
              <a:solidFill>
                <a:srgbClr val="0E589B"/>
              </a:solidFill>
              <a:latin typeface="Avenir Book" panose="02000503020000020003" pitchFamily="2" charset="0"/>
              <a:ea typeface="Calibri" panose="020F0502020204030204" pitchFamily="34" charset="0"/>
              <a:cs typeface="Calibri" panose="020F0502020204030204" pitchFamily="34" charset="0"/>
            </a:endParaRPr>
          </a:p>
          <a:p>
            <a:pPr>
              <a:lnSpc>
                <a:spcPct val="107000"/>
              </a:lnSpc>
              <a:spcAft>
                <a:spcPts val="409"/>
              </a:spcAft>
            </a:pPr>
            <a:r>
              <a:rPr lang="en-US" sz="1200" b="1" dirty="0">
                <a:solidFill>
                  <a:srgbClr val="0E589B"/>
                </a:solidFill>
                <a:latin typeface="Avenir Book" panose="02000503020000020003" pitchFamily="2" charset="0"/>
                <a:ea typeface="Calibri" panose="020F0502020204030204" pitchFamily="34" charset="0"/>
                <a:cs typeface="Calibri"/>
              </a:rPr>
              <a:t>This unique funding arrangement feels much like the group health plan model.</a:t>
            </a:r>
          </a:p>
        </p:txBody>
      </p:sp>
      <p:sp>
        <p:nvSpPr>
          <p:cNvPr id="23" name="TextBox 22">
            <a:extLst>
              <a:ext uri="{FF2B5EF4-FFF2-40B4-BE49-F238E27FC236}">
                <a16:creationId xmlns:a16="http://schemas.microsoft.com/office/drawing/2014/main" id="{8C86E444-22A3-DC01-AA64-394CA37E4AE0}"/>
              </a:ext>
            </a:extLst>
          </p:cNvPr>
          <p:cNvSpPr txBox="1"/>
          <p:nvPr/>
        </p:nvSpPr>
        <p:spPr>
          <a:xfrm>
            <a:off x="2940263" y="3707126"/>
            <a:ext cx="4511635" cy="8335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lIns="46759" tIns="23380" rIns="46759" bIns="23380" anchor="t">
            <a:spAutoFit/>
          </a:bodyPr>
          <a:lstStyle/>
          <a:p>
            <a:pPr marL="146133" indent="-146133">
              <a:lnSpc>
                <a:spcPct val="107000"/>
              </a:lnSpc>
              <a:buClr>
                <a:srgbClr val="0E589B"/>
              </a:buClr>
              <a:buFont typeface="Arial" panose="020B0604020202020204" pitchFamily="34" charset="0"/>
              <a:buChar char="•"/>
            </a:pPr>
            <a:r>
              <a:rPr lang="en-US" sz="1200" dirty="0">
                <a:solidFill>
                  <a:srgbClr val="0E589B"/>
                </a:solidFill>
                <a:latin typeface="Avenir Book" panose="02000503020000020003" pitchFamily="2" charset="0"/>
                <a:cs typeface="Times New Roman"/>
              </a:rPr>
              <a:t>System generated Compliant Employee IRS Notice</a:t>
            </a:r>
            <a:endParaRPr lang="en-US" sz="1200" dirty="0">
              <a:solidFill>
                <a:srgbClr val="0E589B"/>
              </a:solidFill>
              <a:latin typeface="Avenir Book" panose="02000503020000020003" pitchFamily="2" charset="0"/>
            </a:endParaRPr>
          </a:p>
          <a:p>
            <a:pPr marL="146133" indent="-146133">
              <a:lnSpc>
                <a:spcPct val="107000"/>
              </a:lnSpc>
              <a:buClr>
                <a:srgbClr val="0E589B"/>
              </a:buClr>
              <a:buFont typeface="Arial" panose="020B0604020202020204" pitchFamily="34" charset="0"/>
              <a:buChar char="•"/>
            </a:pPr>
            <a:r>
              <a:rPr lang="en-US" sz="1200" dirty="0">
                <a:solidFill>
                  <a:srgbClr val="0E589B"/>
                </a:solidFill>
                <a:latin typeface="Avenir Book" panose="02000503020000020003" pitchFamily="2" charset="0"/>
                <a:ea typeface="Calibri" panose="020F0502020204030204" pitchFamily="34" charset="0"/>
                <a:cs typeface="Times New Roman"/>
              </a:rPr>
              <a:t>System generated Summary Plan Description</a:t>
            </a:r>
          </a:p>
          <a:p>
            <a:pPr marL="146133" indent="-146133">
              <a:lnSpc>
                <a:spcPct val="107000"/>
              </a:lnSpc>
              <a:buFont typeface="Arial" panose="020B0604020202020204" pitchFamily="34" charset="0"/>
              <a:buChar char="•"/>
            </a:pPr>
            <a:endParaRPr lang="en-US" sz="1200" dirty="0">
              <a:solidFill>
                <a:srgbClr val="0E589B"/>
              </a:solidFill>
              <a:latin typeface="Avenir Book" panose="02000503020000020003" pitchFamily="2" charset="0"/>
              <a:ea typeface="Calibri" panose="020F0502020204030204" pitchFamily="34" charset="0"/>
              <a:cs typeface="Times New Roman"/>
            </a:endParaRPr>
          </a:p>
          <a:p>
            <a:pPr lvl="1">
              <a:lnSpc>
                <a:spcPct val="107000"/>
              </a:lnSpc>
            </a:pPr>
            <a:r>
              <a:rPr lang="en-US" sz="1200" dirty="0">
                <a:solidFill>
                  <a:srgbClr val="0E589B"/>
                </a:solidFill>
                <a:latin typeface="Avenir Book" panose="02000503020000020003" pitchFamily="2" charset="0"/>
                <a:ea typeface="Calibri" panose="020F0502020204030204" pitchFamily="34" charset="0"/>
                <a:cs typeface="Times New Roman"/>
              </a:rPr>
              <a:t>Update your COBRA administrator ICHRA is being offered</a:t>
            </a:r>
            <a:endParaRPr lang="en-US" sz="1200" dirty="0">
              <a:solidFill>
                <a:srgbClr val="0E589B"/>
              </a:solidFill>
              <a:latin typeface="Avenir Book" panose="02000503020000020003" pitchFamily="2"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B7C177C8-364A-87FF-8926-CE53492EC378}"/>
              </a:ext>
            </a:extLst>
          </p:cNvPr>
          <p:cNvGrpSpPr/>
          <p:nvPr/>
        </p:nvGrpSpPr>
        <p:grpSpPr>
          <a:xfrm>
            <a:off x="1451347" y="1272443"/>
            <a:ext cx="1290005" cy="3273334"/>
            <a:chOff x="5269255" y="543492"/>
            <a:chExt cx="1290005" cy="3921366"/>
          </a:xfrm>
        </p:grpSpPr>
        <p:sp>
          <p:nvSpPr>
            <p:cNvPr id="24" name="Rechteck">
              <a:extLst>
                <a:ext uri="{FF2B5EF4-FFF2-40B4-BE49-F238E27FC236}">
                  <a16:creationId xmlns:a16="http://schemas.microsoft.com/office/drawing/2014/main" id="{C10A2060-7E9A-325D-3156-ECB8AF149C0B}"/>
                </a:ext>
              </a:extLst>
            </p:cNvPr>
            <p:cNvSpPr/>
            <p:nvPr/>
          </p:nvSpPr>
          <p:spPr>
            <a:xfrm>
              <a:off x="5269255" y="543492"/>
              <a:ext cx="1290005" cy="3921366"/>
            </a:xfrm>
            <a:prstGeom prst="rect">
              <a:avLst/>
            </a:prstGeom>
            <a:solidFill>
              <a:srgbClr val="00589B"/>
            </a:solidFill>
            <a:ln w="3175">
              <a:miter lim="400000"/>
            </a:ln>
          </p:spPr>
          <p:txBody>
            <a:bodyPr lIns="25977" tIns="25977" rIns="25977" bIns="25977" anchor="ctr"/>
            <a:lstStyle/>
            <a:p>
              <a:pPr algn="ctr">
                <a:lnSpc>
                  <a:spcPct val="100000"/>
                </a:lnSpc>
                <a:defRPr sz="3200">
                  <a:solidFill>
                    <a:srgbClr val="0A9BA0"/>
                  </a:solidFill>
                  <a:latin typeface="Helvetica Light"/>
                  <a:ea typeface="Helvetica Light"/>
                  <a:cs typeface="Helvetica Light"/>
                  <a:sym typeface="Helvetica Light"/>
                </a:defRPr>
              </a:pPr>
              <a:endParaRPr sz="1636">
                <a:latin typeface="Avenir Book" panose="02000503020000020003" pitchFamily="2" charset="0"/>
              </a:endParaRPr>
            </a:p>
          </p:txBody>
        </p:sp>
        <p:grpSp>
          <p:nvGrpSpPr>
            <p:cNvPr id="25" name="Group 24">
              <a:extLst>
                <a:ext uri="{FF2B5EF4-FFF2-40B4-BE49-F238E27FC236}">
                  <a16:creationId xmlns:a16="http://schemas.microsoft.com/office/drawing/2014/main" id="{55502840-B5CB-8CAB-1655-C5AD82C124DF}"/>
                </a:ext>
              </a:extLst>
            </p:cNvPr>
            <p:cNvGrpSpPr/>
            <p:nvPr/>
          </p:nvGrpSpPr>
          <p:grpSpPr>
            <a:xfrm>
              <a:off x="5498674" y="3248681"/>
              <a:ext cx="784042" cy="1044208"/>
              <a:chOff x="5766351" y="6352978"/>
              <a:chExt cx="1533237" cy="2042006"/>
            </a:xfrm>
          </p:grpSpPr>
          <p:grpSp>
            <p:nvGrpSpPr>
              <p:cNvPr id="26" name="Group 25">
                <a:extLst>
                  <a:ext uri="{FF2B5EF4-FFF2-40B4-BE49-F238E27FC236}">
                    <a16:creationId xmlns:a16="http://schemas.microsoft.com/office/drawing/2014/main" id="{913A4553-87D1-9331-0AD4-D09C8D8AA6AE}"/>
                  </a:ext>
                </a:extLst>
              </p:cNvPr>
              <p:cNvGrpSpPr/>
              <p:nvPr/>
            </p:nvGrpSpPr>
            <p:grpSpPr>
              <a:xfrm>
                <a:off x="5766351" y="7480584"/>
                <a:ext cx="1533237" cy="914400"/>
                <a:chOff x="6545953" y="7084367"/>
                <a:chExt cx="1533237" cy="914400"/>
              </a:xfrm>
            </p:grpSpPr>
            <p:sp>
              <p:nvSpPr>
                <p:cNvPr id="28" name="Rectangle 27">
                  <a:extLst>
                    <a:ext uri="{FF2B5EF4-FFF2-40B4-BE49-F238E27FC236}">
                      <a16:creationId xmlns:a16="http://schemas.microsoft.com/office/drawing/2014/main" id="{2B03079A-7C4D-955A-F43B-A61DD6D57964}"/>
                    </a:ext>
                  </a:extLst>
                </p:cNvPr>
                <p:cNvSpPr/>
                <p:nvPr/>
              </p:nvSpPr>
              <p:spPr>
                <a:xfrm>
                  <a:off x="6545953" y="7084367"/>
                  <a:ext cx="1489419" cy="914400"/>
                </a:xfrm>
                <a:prstGeom prst="rect">
                  <a:avLst/>
                </a:prstGeom>
                <a:solidFill>
                  <a:schemeClr val="bg1"/>
                </a:solidFill>
                <a:ln>
                  <a:solidFill>
                    <a:srgbClr val="005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6">
                    <a:latin typeface="Avenir Book" panose="02000503020000020003" pitchFamily="2" charset="0"/>
                  </a:endParaRPr>
                </a:p>
              </p:txBody>
            </p:sp>
            <p:sp>
              <p:nvSpPr>
                <p:cNvPr id="29" name="Form">
                  <a:extLst>
                    <a:ext uri="{FF2B5EF4-FFF2-40B4-BE49-F238E27FC236}">
                      <a16:creationId xmlns:a16="http://schemas.microsoft.com/office/drawing/2014/main" id="{D6CA444E-C578-9ACC-A419-717D82ADCB85}"/>
                    </a:ext>
                  </a:extLst>
                </p:cNvPr>
                <p:cNvSpPr/>
                <p:nvPr/>
              </p:nvSpPr>
              <p:spPr>
                <a:xfrm>
                  <a:off x="7136724" y="7181416"/>
                  <a:ext cx="326543" cy="410786"/>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7663" y="0"/>
                        <a:pt x="5040" y="1896"/>
                        <a:pt x="5040" y="4191"/>
                      </a:cubicBezTo>
                      <a:lnTo>
                        <a:pt x="5040"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16618" y="7200"/>
                      </a:lnTo>
                      <a:lnTo>
                        <a:pt x="16618" y="4191"/>
                      </a:lnTo>
                      <a:cubicBezTo>
                        <a:pt x="16618" y="1896"/>
                        <a:pt x="14015" y="0"/>
                        <a:pt x="10839" y="0"/>
                      </a:cubicBezTo>
                      <a:close/>
                      <a:moveTo>
                        <a:pt x="10781" y="1167"/>
                      </a:moveTo>
                      <a:cubicBezTo>
                        <a:pt x="13085" y="1167"/>
                        <a:pt x="14945" y="2526"/>
                        <a:pt x="14945" y="4191"/>
                      </a:cubicBezTo>
                      <a:lnTo>
                        <a:pt x="14945" y="7200"/>
                      </a:lnTo>
                      <a:lnTo>
                        <a:pt x="6538" y="7200"/>
                      </a:lnTo>
                      <a:lnTo>
                        <a:pt x="6538" y="4191"/>
                      </a:lnTo>
                      <a:lnTo>
                        <a:pt x="6597" y="4191"/>
                      </a:lnTo>
                      <a:cubicBezTo>
                        <a:pt x="6597" y="2526"/>
                        <a:pt x="8477" y="1167"/>
                        <a:pt x="10781" y="1167"/>
                      </a:cubicBezTo>
                      <a:close/>
                      <a:moveTo>
                        <a:pt x="1615" y="8367"/>
                      </a:moveTo>
                      <a:lnTo>
                        <a:pt x="19985" y="8367"/>
                      </a:lnTo>
                      <a:lnTo>
                        <a:pt x="19985" y="20433"/>
                      </a:lnTo>
                      <a:lnTo>
                        <a:pt x="1615" y="20433"/>
                      </a:lnTo>
                      <a:lnTo>
                        <a:pt x="1615" y="8367"/>
                      </a:lnTo>
                      <a:close/>
                      <a:moveTo>
                        <a:pt x="10391" y="11700"/>
                      </a:moveTo>
                      <a:cubicBezTo>
                        <a:pt x="9146" y="11745"/>
                        <a:pt x="8158" y="12476"/>
                        <a:pt x="8095" y="13331"/>
                      </a:cubicBezTo>
                      <a:cubicBezTo>
                        <a:pt x="8095" y="13781"/>
                        <a:pt x="8282" y="14226"/>
                        <a:pt x="8718" y="14541"/>
                      </a:cubicBezTo>
                      <a:lnTo>
                        <a:pt x="8718" y="16341"/>
                      </a:lnTo>
                      <a:cubicBezTo>
                        <a:pt x="8718" y="17016"/>
                        <a:pt x="9473" y="17606"/>
                        <a:pt x="10469" y="17606"/>
                      </a:cubicBezTo>
                      <a:cubicBezTo>
                        <a:pt x="11403" y="17606"/>
                        <a:pt x="12201" y="17061"/>
                        <a:pt x="12201" y="16341"/>
                      </a:cubicBezTo>
                      <a:lnTo>
                        <a:pt x="12201" y="14541"/>
                      </a:lnTo>
                      <a:cubicBezTo>
                        <a:pt x="12637" y="14226"/>
                        <a:pt x="12824" y="13823"/>
                        <a:pt x="12824" y="13373"/>
                      </a:cubicBezTo>
                      <a:cubicBezTo>
                        <a:pt x="12824" y="12923"/>
                        <a:pt x="12582" y="12465"/>
                        <a:pt x="12084" y="12150"/>
                      </a:cubicBezTo>
                      <a:cubicBezTo>
                        <a:pt x="11648" y="11835"/>
                        <a:pt x="11014" y="11655"/>
                        <a:pt x="10391" y="11700"/>
                      </a:cubicBezTo>
                      <a:close/>
                      <a:moveTo>
                        <a:pt x="10469" y="12656"/>
                      </a:moveTo>
                      <a:cubicBezTo>
                        <a:pt x="10718" y="12656"/>
                        <a:pt x="10963" y="12746"/>
                        <a:pt x="11150" y="12881"/>
                      </a:cubicBezTo>
                      <a:cubicBezTo>
                        <a:pt x="11337" y="13016"/>
                        <a:pt x="11462" y="13191"/>
                        <a:pt x="11462" y="13416"/>
                      </a:cubicBezTo>
                      <a:cubicBezTo>
                        <a:pt x="11524" y="13596"/>
                        <a:pt x="11341" y="13815"/>
                        <a:pt x="11092" y="13950"/>
                      </a:cubicBezTo>
                      <a:cubicBezTo>
                        <a:pt x="10905" y="14040"/>
                        <a:pt x="10839" y="14181"/>
                        <a:pt x="10839" y="14316"/>
                      </a:cubicBezTo>
                      <a:lnTo>
                        <a:pt x="10839" y="16341"/>
                      </a:lnTo>
                      <a:cubicBezTo>
                        <a:pt x="10839" y="16476"/>
                        <a:pt x="10656" y="16608"/>
                        <a:pt x="10469" y="16608"/>
                      </a:cubicBezTo>
                      <a:cubicBezTo>
                        <a:pt x="10282" y="16608"/>
                        <a:pt x="10080" y="16476"/>
                        <a:pt x="10080" y="16341"/>
                      </a:cubicBezTo>
                      <a:lnTo>
                        <a:pt x="10080" y="14316"/>
                      </a:lnTo>
                      <a:cubicBezTo>
                        <a:pt x="10080" y="14181"/>
                        <a:pt x="10033" y="14040"/>
                        <a:pt x="9846" y="13950"/>
                      </a:cubicBezTo>
                      <a:cubicBezTo>
                        <a:pt x="9597" y="13815"/>
                        <a:pt x="9457" y="13598"/>
                        <a:pt x="9457" y="13373"/>
                      </a:cubicBezTo>
                      <a:cubicBezTo>
                        <a:pt x="9457" y="13013"/>
                        <a:pt x="9909" y="12701"/>
                        <a:pt x="10469" y="12656"/>
                      </a:cubicBezTo>
                      <a:close/>
                    </a:path>
                  </a:pathLst>
                </a:custGeom>
                <a:solidFill>
                  <a:srgbClr val="00589B"/>
                </a:solidFill>
                <a:ln w="3175">
                  <a:miter lim="400000"/>
                </a:ln>
              </p:spPr>
              <p:txBody>
                <a:bodyPr lIns="25165" tIns="25165" rIns="25165" bIns="25165" anchor="ctr"/>
                <a:lstStyle/>
                <a:p>
                  <a:pPr algn="ctr" defTabSz="759456">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909">
                    <a:latin typeface="Avenir Book" panose="02000503020000020003" pitchFamily="2" charset="0"/>
                  </a:endParaRPr>
                </a:p>
              </p:txBody>
            </p:sp>
            <p:sp>
              <p:nvSpPr>
                <p:cNvPr id="31" name="TextBox 30">
                  <a:extLst>
                    <a:ext uri="{FF2B5EF4-FFF2-40B4-BE49-F238E27FC236}">
                      <a16:creationId xmlns:a16="http://schemas.microsoft.com/office/drawing/2014/main" id="{675B4479-16CA-CBDC-EC0F-816E1ADA285A}"/>
                    </a:ext>
                  </a:extLst>
                </p:cNvPr>
                <p:cNvSpPr txBox="1"/>
                <p:nvPr/>
              </p:nvSpPr>
              <p:spPr>
                <a:xfrm>
                  <a:off x="6589552" y="7545994"/>
                  <a:ext cx="1489638" cy="426704"/>
                </a:xfrm>
                <a:prstGeom prst="rect">
                  <a:avLst/>
                </a:prstGeom>
                <a:noFill/>
              </p:spPr>
              <p:txBody>
                <a:bodyPr wrap="none" rtlCol="0">
                  <a:spAutoFit/>
                </a:bodyPr>
                <a:lstStyle/>
                <a:p>
                  <a:r>
                    <a:rPr lang="en-US" sz="818" b="1" dirty="0">
                      <a:solidFill>
                        <a:srgbClr val="00589B"/>
                      </a:solidFill>
                      <a:latin typeface="Avenir Book" panose="02000503020000020003" pitchFamily="2" charset="0"/>
                    </a:rPr>
                    <a:t>Compliance</a:t>
                  </a:r>
                </a:p>
              </p:txBody>
            </p:sp>
          </p:grpSp>
          <p:pic>
            <p:nvPicPr>
              <p:cNvPr id="27" name="Graphic 26" descr="Bank outline">
                <a:extLst>
                  <a:ext uri="{FF2B5EF4-FFF2-40B4-BE49-F238E27FC236}">
                    <a16:creationId xmlns:a16="http://schemas.microsoft.com/office/drawing/2014/main" id="{1234650F-EC0D-F200-B06F-DF61A30D6F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3859" y="6352978"/>
                <a:ext cx="914400" cy="914400"/>
              </a:xfrm>
              <a:prstGeom prst="rect">
                <a:avLst/>
              </a:prstGeom>
            </p:spPr>
          </p:pic>
        </p:grpSp>
        <p:grpSp>
          <p:nvGrpSpPr>
            <p:cNvPr id="35" name="Group 34">
              <a:extLst>
                <a:ext uri="{FF2B5EF4-FFF2-40B4-BE49-F238E27FC236}">
                  <a16:creationId xmlns:a16="http://schemas.microsoft.com/office/drawing/2014/main" id="{3264485D-6014-1647-8D39-ED5937CB032A}"/>
                </a:ext>
              </a:extLst>
            </p:cNvPr>
            <p:cNvGrpSpPr/>
            <p:nvPr/>
          </p:nvGrpSpPr>
          <p:grpSpPr>
            <a:xfrm>
              <a:off x="5468167" y="678641"/>
              <a:ext cx="822649" cy="892572"/>
              <a:chOff x="5671656" y="1256897"/>
              <a:chExt cx="1608736" cy="1745477"/>
            </a:xfrm>
          </p:grpSpPr>
          <p:sp>
            <p:nvSpPr>
              <p:cNvPr id="38" name="Rectangle 37">
                <a:extLst>
                  <a:ext uri="{FF2B5EF4-FFF2-40B4-BE49-F238E27FC236}">
                    <a16:creationId xmlns:a16="http://schemas.microsoft.com/office/drawing/2014/main" id="{FBBC9530-3B90-54EC-8C25-FE25817E8FF5}"/>
                  </a:ext>
                </a:extLst>
              </p:cNvPr>
              <p:cNvSpPr/>
              <p:nvPr/>
            </p:nvSpPr>
            <p:spPr>
              <a:xfrm>
                <a:off x="5766351" y="1256897"/>
                <a:ext cx="1489419" cy="820040"/>
              </a:xfrm>
              <a:prstGeom prst="rect">
                <a:avLst/>
              </a:prstGeom>
              <a:solidFill>
                <a:schemeClr val="bg1"/>
              </a:solidFill>
              <a:ln>
                <a:solidFill>
                  <a:srgbClr val="005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6">
                  <a:latin typeface="Avenir Book" panose="02000503020000020003" pitchFamily="2" charset="0"/>
                </a:endParaRPr>
              </a:p>
            </p:txBody>
          </p:sp>
          <p:pic>
            <p:nvPicPr>
              <p:cNvPr id="39" name="Picture 38" descr="Logo&#10;&#10;Description automatically generated">
                <a:extLst>
                  <a:ext uri="{FF2B5EF4-FFF2-40B4-BE49-F238E27FC236}">
                    <a16:creationId xmlns:a16="http://schemas.microsoft.com/office/drawing/2014/main" id="{1050B05B-6C1B-3E64-1332-418A9FCF08F6}"/>
                  </a:ext>
                </a:extLst>
              </p:cNvPr>
              <p:cNvPicPr>
                <a:picLocks noChangeAspect="1"/>
              </p:cNvPicPr>
              <p:nvPr/>
            </p:nvPicPr>
            <p:blipFill rotWithShape="1">
              <a:blip r:embed="rId5"/>
              <a:srcRect b="29811"/>
              <a:stretch/>
            </p:blipFill>
            <p:spPr>
              <a:xfrm>
                <a:off x="5671656" y="1439616"/>
                <a:ext cx="1608736" cy="423434"/>
              </a:xfrm>
              <a:prstGeom prst="rect">
                <a:avLst/>
              </a:prstGeom>
            </p:spPr>
          </p:pic>
          <p:pic>
            <p:nvPicPr>
              <p:cNvPr id="40" name="Graphic 39" descr="Piggy Bank outline">
                <a:extLst>
                  <a:ext uri="{FF2B5EF4-FFF2-40B4-BE49-F238E27FC236}">
                    <a16:creationId xmlns:a16="http://schemas.microsoft.com/office/drawing/2014/main" id="{42A7DE1E-1569-61EC-89E2-013D4B2DCF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144" y="2087974"/>
                <a:ext cx="914400" cy="914400"/>
              </a:xfrm>
              <a:prstGeom prst="rect">
                <a:avLst/>
              </a:prstGeom>
            </p:spPr>
          </p:pic>
        </p:grpSp>
      </p:grpSp>
    </p:spTree>
    <p:extLst>
      <p:ext uri="{BB962C8B-B14F-4D97-AF65-F5344CB8AC3E}">
        <p14:creationId xmlns:p14="http://schemas.microsoft.com/office/powerpoint/2010/main" val="205924512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41c5da-9642-478a-883e-74d2bc07b838" xsi:nil="true"/>
    <lcf76f155ced4ddcb4097134ff3c332f xmlns="b7955a93-d7ff-41ca-8120-bf6fc863555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F05895659B7348BA5ACC954CC379F8" ma:contentTypeVersion="15" ma:contentTypeDescription="Create a new document." ma:contentTypeScope="" ma:versionID="2f872424b09db6c9c0e388160a5c4d4c">
  <xsd:schema xmlns:xsd="http://www.w3.org/2001/XMLSchema" xmlns:xs="http://www.w3.org/2001/XMLSchema" xmlns:p="http://schemas.microsoft.com/office/2006/metadata/properties" xmlns:ns2="b7955a93-d7ff-41ca-8120-bf6fc863555f" xmlns:ns3="9c41c5da-9642-478a-883e-74d2bc07b838" targetNamespace="http://schemas.microsoft.com/office/2006/metadata/properties" ma:root="true" ma:fieldsID="bf4f38ece6aa31541fbd1994a413fe58" ns2:_="" ns3:_="">
    <xsd:import namespace="b7955a93-d7ff-41ca-8120-bf6fc863555f"/>
    <xsd:import namespace="9c41c5da-9642-478a-883e-74d2bc07b8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55a93-d7ff-41ca-8120-bf6fc86355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019e1e9-a019-4a32-9036-8d258f7ed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41c5da-9642-478a-883e-74d2bc07b8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55ae6de-893f-4787-a3d9-f94f059f2b5a}" ma:internalName="TaxCatchAll" ma:showField="CatchAllData" ma:web="9c41c5da-9642-478a-883e-74d2bc07b8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DD9FA3-EF27-4079-BF2D-340391F06EF8}">
  <ds:schemaRefs>
    <ds:schemaRef ds:uri="http://www.w3.org/XML/1998/namespace"/>
    <ds:schemaRef ds:uri="http://purl.org/dc/terms/"/>
    <ds:schemaRef ds:uri="http://purl.org/dc/elements/1.1/"/>
    <ds:schemaRef ds:uri="b1248cfd-8eaa-4e24-9998-1736fd30c53f"/>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9c41c5da-9642-478a-883e-74d2bc07b838"/>
    <ds:schemaRef ds:uri="http://purl.org/dc/dcmitype/"/>
    <ds:schemaRef ds:uri="b7955a93-d7ff-41ca-8120-bf6fc863555f"/>
  </ds:schemaRefs>
</ds:datastoreItem>
</file>

<file path=customXml/itemProps2.xml><?xml version="1.0" encoding="utf-8"?>
<ds:datastoreItem xmlns:ds="http://schemas.openxmlformats.org/officeDocument/2006/customXml" ds:itemID="{2D18D0D1-CF48-44BD-88B1-8B20B757DE58}">
  <ds:schemaRefs>
    <ds:schemaRef ds:uri="http://schemas.microsoft.com/sharepoint/v3/contenttype/forms"/>
  </ds:schemaRefs>
</ds:datastoreItem>
</file>

<file path=customXml/itemProps3.xml><?xml version="1.0" encoding="utf-8"?>
<ds:datastoreItem xmlns:ds="http://schemas.openxmlformats.org/officeDocument/2006/customXml" ds:itemID="{9BBC1554-4400-4486-B109-7BDCBEA76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955a93-d7ff-41ca-8120-bf6fc863555f"/>
    <ds:schemaRef ds:uri="9c41c5da-9642-478a-883e-74d2bc07b8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14277</TotalTime>
  <Words>1863</Words>
  <Application>Microsoft Office PowerPoint</Application>
  <PresentationFormat>On-screen Show (16:9)</PresentationFormat>
  <Paragraphs>203</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Argotsinger</cp:lastModifiedBy>
  <cp:revision>35</cp:revision>
  <cp:lastPrinted>2023-06-13T14:02:57Z</cp:lastPrinted>
  <dcterms:modified xsi:type="dcterms:W3CDTF">2023-09-20T23:13:12Z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0x0101009FF05895659B7348BA5ACC954CC379F8</vt:lpwstr>
  </property>
</Properties>
</file>